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media/audio111.wav" ContentType="audio/x-wav"/>
  <Override PartName="/ppt/media/audio131.wav" ContentType="audio/x-wav"/>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media/audio81.wav" ContentType="audio/x-wav"/>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media/audio31.wav" ContentType="audio/x-wav"/>
  <Override PartName="/ppt/media/audio41.wav" ContentType="audio/x-wav"/>
  <Override PartName="/ppt/media/audio51.wav" ContentType="audio/x-wav"/>
  <Override PartName="/ppt/media/audio61.wav" ContentType="audio/x-wav"/>
  <Override PartName="/ppt/media/media1.wav" ContentType="audio/x-wav"/>
  <Override PartName="/ppt/slideLayouts/slideLayout10.xml" ContentType="application/vnd.openxmlformats-officedocument.presentationml.slideLayout+xml"/>
  <Override PartName="/ppt/media/audio21.wav" ContentType="audio/x-wav"/>
  <Override PartName="/ppt/media/audio181.wav" ContentType="audio/x-wav"/>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media/audio151.wav" ContentType="audio/x-wav"/>
  <Override PartName="/ppt/media/audio161.wav" ContentType="audio/x-wav"/>
  <Override PartName="/ppt/media/audio171.wav" ContentType="audio/x-wav"/>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media/audio121.wav" ContentType="audio/x-wav"/>
  <Override PartName="/ppt/media/audio141.wav" ContentType="audio/x-wav"/>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media/audio101.wav" ContentType="audio/x-wav"/>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media/audio71.wav" ContentType="audio/x-wav"/>
  <Override PartName="/ppt/media/audio91.wav" ContentType="audio/x-wav"/>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256" r:id="rId2"/>
    <p:sldId id="273" r:id="rId3"/>
    <p:sldId id="276" r:id="rId4"/>
    <p:sldId id="280" r:id="rId5"/>
    <p:sldId id="257" r:id="rId6"/>
    <p:sldId id="258" r:id="rId7"/>
    <p:sldId id="259" r:id="rId8"/>
    <p:sldId id="283" r:id="rId9"/>
    <p:sldId id="260" r:id="rId10"/>
    <p:sldId id="261" r:id="rId11"/>
    <p:sldId id="262" r:id="rId12"/>
    <p:sldId id="263" r:id="rId13"/>
    <p:sldId id="284" r:id="rId14"/>
    <p:sldId id="264" r:id="rId15"/>
    <p:sldId id="279" r:id="rId16"/>
    <p:sldId id="266" r:id="rId17"/>
    <p:sldId id="281" r:id="rId18"/>
    <p:sldId id="268" r:id="rId19"/>
    <p:sldId id="282" r:id="rId20"/>
    <p:sldId id="269" r:id="rId21"/>
    <p:sldId id="270" r:id="rId22"/>
    <p:sldId id="271" r:id="rId23"/>
    <p:sldId id="275" r:id="rId24"/>
    <p:sldId id="278" r:id="rId25"/>
    <p:sldId id="274"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00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53" autoAdjust="0"/>
    <p:restoredTop sz="94434" autoAdjust="0"/>
  </p:normalViewPr>
  <p:slideViewPr>
    <p:cSldViewPr snapToGrid="0">
      <p:cViewPr varScale="1">
        <p:scale>
          <a:sx n="119" d="100"/>
          <a:sy n="119" d="100"/>
        </p:scale>
        <p:origin x="-126" y="-138"/>
      </p:cViewPr>
      <p:guideLst>
        <p:guide orient="horz" pos="2160"/>
        <p:guide pos="3840"/>
      </p:guideLst>
    </p:cSldViewPr>
  </p:slideViewPr>
  <p:outlineViewPr>
    <p:cViewPr>
      <p:scale>
        <a:sx n="33" d="100"/>
        <a:sy n="33" d="100"/>
      </p:scale>
      <p:origin x="0" y="-39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57" d="100"/>
          <a:sy n="57" d="100"/>
        </p:scale>
        <p:origin x="2832" y="72"/>
      </p:cViewPr>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13F5FF-7D34-4E83-81A8-0EA775423C05}" type="datetimeFigureOut">
              <a:rPr lang="en-AU" smtClean="0"/>
              <a:pPr/>
              <a:t>8/05/2014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B5D506-2382-4837-8324-4CC347F8F725}" type="slidenum">
              <a:rPr lang="en-AU" smtClean="0"/>
              <a:pPr/>
              <a:t>‹#›</a:t>
            </a:fld>
            <a:endParaRPr lang="en-AU"/>
          </a:p>
        </p:txBody>
      </p:sp>
    </p:spTree>
    <p:extLst>
      <p:ext uri="{BB962C8B-B14F-4D97-AF65-F5344CB8AC3E}">
        <p14:creationId xmlns:p14="http://schemas.microsoft.com/office/powerpoint/2010/main" xmlns="" val="37228830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70B5D506-2382-4837-8324-4CC347F8F725}" type="slidenum">
              <a:rPr lang="en-AU" smtClean="0"/>
              <a:pPr/>
              <a:t>2</a:t>
            </a:fld>
            <a:endParaRPr lang="en-A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0B5D506-2382-4837-8324-4CC347F8F725}" type="slidenum">
              <a:rPr lang="en-AU" smtClean="0"/>
              <a:pPr/>
              <a:t>3</a:t>
            </a:fld>
            <a:endParaRPr lang="en-AU"/>
          </a:p>
        </p:txBody>
      </p:sp>
    </p:spTree>
    <p:extLst>
      <p:ext uri="{BB962C8B-B14F-4D97-AF65-F5344CB8AC3E}">
        <p14:creationId xmlns:p14="http://schemas.microsoft.com/office/powerpoint/2010/main" xmlns="" val="24719840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0B5D506-2382-4837-8324-4CC347F8F725}" type="slidenum">
              <a:rPr lang="en-AU" smtClean="0"/>
              <a:pPr/>
              <a:t>5</a:t>
            </a:fld>
            <a:endParaRPr lang="en-AU"/>
          </a:p>
        </p:txBody>
      </p:sp>
    </p:spTree>
    <p:extLst>
      <p:ext uri="{BB962C8B-B14F-4D97-AF65-F5344CB8AC3E}">
        <p14:creationId xmlns:p14="http://schemas.microsoft.com/office/powerpoint/2010/main" xmlns="" val="16063317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37C9D80-7391-42CC-9EE3-3EE1A415B446}" type="datetimeFigureOut">
              <a:rPr lang="en-AU" smtClean="0"/>
              <a:pPr/>
              <a:t>8/05/2014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ED3AA3E-9FF9-4019-9604-E8C2D0DDFB5C}" type="slidenum">
              <a:rPr lang="en-AU" smtClean="0"/>
              <a:pPr/>
              <a:t>‹#›</a:t>
            </a:fld>
            <a:endParaRPr lang="en-AU"/>
          </a:p>
        </p:txBody>
      </p:sp>
    </p:spTree>
    <p:extLst>
      <p:ext uri="{BB962C8B-B14F-4D97-AF65-F5344CB8AC3E}">
        <p14:creationId xmlns:p14="http://schemas.microsoft.com/office/powerpoint/2010/main" xmlns="" val="2788883985"/>
      </p:ext>
    </p:extLst>
  </p:cSld>
  <p:clrMapOvr>
    <a:masterClrMapping/>
  </p:clrMapOvr>
  <mc:AlternateContent xmlns:mc="http://schemas.openxmlformats.org/markup-compatibility/2006">
    <mc:Choice xmlns:p14="http://schemas.microsoft.com/office/powerpoint/2010/main" xmlns="" Requires="p14">
      <p:transition p14:dur="180" advClick="0" advTm="18317">
        <p:split orient="vert"/>
      </p:transition>
    </mc:Choice>
    <mc:Fallback>
      <p:transition advClick="0" advTm="18317">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37C9D80-7391-42CC-9EE3-3EE1A415B446}" type="datetimeFigureOut">
              <a:rPr lang="en-AU" smtClean="0"/>
              <a:pPr/>
              <a:t>8/05/2014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ED3AA3E-9FF9-4019-9604-E8C2D0DDFB5C}" type="slidenum">
              <a:rPr lang="en-AU" smtClean="0"/>
              <a:pPr/>
              <a:t>‹#›</a:t>
            </a:fld>
            <a:endParaRPr lang="en-AU"/>
          </a:p>
        </p:txBody>
      </p:sp>
    </p:spTree>
    <p:extLst>
      <p:ext uri="{BB962C8B-B14F-4D97-AF65-F5344CB8AC3E}">
        <p14:creationId xmlns:p14="http://schemas.microsoft.com/office/powerpoint/2010/main" xmlns="" val="1872205044"/>
      </p:ext>
    </p:extLst>
  </p:cSld>
  <p:clrMapOvr>
    <a:masterClrMapping/>
  </p:clrMapOvr>
  <mc:AlternateContent xmlns:mc="http://schemas.openxmlformats.org/markup-compatibility/2006">
    <mc:Choice xmlns:p14="http://schemas.microsoft.com/office/powerpoint/2010/main" xmlns="" Requires="p14">
      <p:transition p14:dur="180" advClick="0" advTm="18317">
        <p:split orient="vert"/>
      </p:transition>
    </mc:Choice>
    <mc:Fallback>
      <p:transition advClick="0" advTm="18317">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37C9D80-7391-42CC-9EE3-3EE1A415B446}" type="datetimeFigureOut">
              <a:rPr lang="en-AU" smtClean="0"/>
              <a:pPr/>
              <a:t>8/05/2014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ED3AA3E-9FF9-4019-9604-E8C2D0DDFB5C}" type="slidenum">
              <a:rPr lang="en-AU" smtClean="0"/>
              <a:pPr/>
              <a:t>‹#›</a:t>
            </a:fld>
            <a:endParaRPr lang="en-AU"/>
          </a:p>
        </p:txBody>
      </p:sp>
    </p:spTree>
    <p:extLst>
      <p:ext uri="{BB962C8B-B14F-4D97-AF65-F5344CB8AC3E}">
        <p14:creationId xmlns:p14="http://schemas.microsoft.com/office/powerpoint/2010/main" xmlns="" val="910376984"/>
      </p:ext>
    </p:extLst>
  </p:cSld>
  <p:clrMapOvr>
    <a:masterClrMapping/>
  </p:clrMapOvr>
  <mc:AlternateContent xmlns:mc="http://schemas.openxmlformats.org/markup-compatibility/2006">
    <mc:Choice xmlns:p14="http://schemas.microsoft.com/office/powerpoint/2010/main" xmlns="" Requires="p14">
      <p:transition p14:dur="180" advClick="0" advTm="18317">
        <p:split orient="vert"/>
      </p:transition>
    </mc:Choice>
    <mc:Fallback>
      <p:transition advClick="0" advTm="18317">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37C9D80-7391-42CC-9EE3-3EE1A415B446}" type="datetimeFigureOut">
              <a:rPr lang="en-AU" smtClean="0"/>
              <a:pPr/>
              <a:t>8/05/2014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ED3AA3E-9FF9-4019-9604-E8C2D0DDFB5C}" type="slidenum">
              <a:rPr lang="en-AU" smtClean="0"/>
              <a:pPr/>
              <a:t>‹#›</a:t>
            </a:fld>
            <a:endParaRPr lang="en-AU"/>
          </a:p>
        </p:txBody>
      </p:sp>
    </p:spTree>
    <p:extLst>
      <p:ext uri="{BB962C8B-B14F-4D97-AF65-F5344CB8AC3E}">
        <p14:creationId xmlns:p14="http://schemas.microsoft.com/office/powerpoint/2010/main" xmlns="" val="3034174292"/>
      </p:ext>
    </p:extLst>
  </p:cSld>
  <p:clrMapOvr>
    <a:masterClrMapping/>
  </p:clrMapOvr>
  <mc:AlternateContent xmlns:mc="http://schemas.openxmlformats.org/markup-compatibility/2006">
    <mc:Choice xmlns:p14="http://schemas.microsoft.com/office/powerpoint/2010/main" xmlns="" Requires="p14">
      <p:transition p14:dur="180" advClick="0" advTm="18317">
        <p:split orient="vert"/>
      </p:transition>
    </mc:Choice>
    <mc:Fallback>
      <p:transition advClick="0" advTm="18317">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37C9D80-7391-42CC-9EE3-3EE1A415B446}" type="datetimeFigureOut">
              <a:rPr lang="en-AU" smtClean="0"/>
              <a:pPr/>
              <a:t>8/05/2014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ED3AA3E-9FF9-4019-9604-E8C2D0DDFB5C}" type="slidenum">
              <a:rPr lang="en-AU" smtClean="0"/>
              <a:pPr/>
              <a:t>‹#›</a:t>
            </a:fld>
            <a:endParaRPr lang="en-AU"/>
          </a:p>
        </p:txBody>
      </p:sp>
    </p:spTree>
    <p:extLst>
      <p:ext uri="{BB962C8B-B14F-4D97-AF65-F5344CB8AC3E}">
        <p14:creationId xmlns:p14="http://schemas.microsoft.com/office/powerpoint/2010/main" xmlns="" val="2492295219"/>
      </p:ext>
    </p:extLst>
  </p:cSld>
  <p:clrMapOvr>
    <a:masterClrMapping/>
  </p:clrMapOvr>
  <mc:AlternateContent xmlns:mc="http://schemas.openxmlformats.org/markup-compatibility/2006">
    <mc:Choice xmlns:p14="http://schemas.microsoft.com/office/powerpoint/2010/main" xmlns="" Requires="p14">
      <p:transition p14:dur="180" advClick="0" advTm="18317">
        <p:split orient="vert"/>
      </p:transition>
    </mc:Choice>
    <mc:Fallback>
      <p:transition advClick="0" advTm="18317">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37C9D80-7391-42CC-9EE3-3EE1A415B446}" type="datetimeFigureOut">
              <a:rPr lang="en-AU" smtClean="0"/>
              <a:pPr/>
              <a:t>8/05/2014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4ED3AA3E-9FF9-4019-9604-E8C2D0DDFB5C}" type="slidenum">
              <a:rPr lang="en-AU" smtClean="0"/>
              <a:pPr/>
              <a:t>‹#›</a:t>
            </a:fld>
            <a:endParaRPr lang="en-AU"/>
          </a:p>
        </p:txBody>
      </p:sp>
    </p:spTree>
    <p:extLst>
      <p:ext uri="{BB962C8B-B14F-4D97-AF65-F5344CB8AC3E}">
        <p14:creationId xmlns:p14="http://schemas.microsoft.com/office/powerpoint/2010/main" xmlns="" val="3863023597"/>
      </p:ext>
    </p:extLst>
  </p:cSld>
  <p:clrMapOvr>
    <a:masterClrMapping/>
  </p:clrMapOvr>
  <mc:AlternateContent xmlns:mc="http://schemas.openxmlformats.org/markup-compatibility/2006">
    <mc:Choice xmlns:p14="http://schemas.microsoft.com/office/powerpoint/2010/main" xmlns="" Requires="p14">
      <p:transition p14:dur="180" advClick="0" advTm="18317">
        <p:split orient="vert"/>
      </p:transition>
    </mc:Choice>
    <mc:Fallback>
      <p:transition advClick="0" advTm="18317">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37C9D80-7391-42CC-9EE3-3EE1A415B446}" type="datetimeFigureOut">
              <a:rPr lang="en-AU" smtClean="0"/>
              <a:pPr/>
              <a:t>8/05/2014</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4ED3AA3E-9FF9-4019-9604-E8C2D0DDFB5C}" type="slidenum">
              <a:rPr lang="en-AU" smtClean="0"/>
              <a:pPr/>
              <a:t>‹#›</a:t>
            </a:fld>
            <a:endParaRPr lang="en-AU"/>
          </a:p>
        </p:txBody>
      </p:sp>
    </p:spTree>
    <p:extLst>
      <p:ext uri="{BB962C8B-B14F-4D97-AF65-F5344CB8AC3E}">
        <p14:creationId xmlns:p14="http://schemas.microsoft.com/office/powerpoint/2010/main" xmlns="" val="1721626578"/>
      </p:ext>
    </p:extLst>
  </p:cSld>
  <p:clrMapOvr>
    <a:masterClrMapping/>
  </p:clrMapOvr>
  <mc:AlternateContent xmlns:mc="http://schemas.openxmlformats.org/markup-compatibility/2006">
    <mc:Choice xmlns:p14="http://schemas.microsoft.com/office/powerpoint/2010/main" xmlns="" Requires="p14">
      <p:transition p14:dur="180" advClick="0" advTm="18317">
        <p:split orient="vert"/>
      </p:transition>
    </mc:Choice>
    <mc:Fallback>
      <p:transition advClick="0" advTm="18317">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37C9D80-7391-42CC-9EE3-3EE1A415B446}" type="datetimeFigureOut">
              <a:rPr lang="en-AU" smtClean="0"/>
              <a:pPr/>
              <a:t>8/05/2014</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4ED3AA3E-9FF9-4019-9604-E8C2D0DDFB5C}" type="slidenum">
              <a:rPr lang="en-AU" smtClean="0"/>
              <a:pPr/>
              <a:t>‹#›</a:t>
            </a:fld>
            <a:endParaRPr lang="en-AU"/>
          </a:p>
        </p:txBody>
      </p:sp>
    </p:spTree>
    <p:extLst>
      <p:ext uri="{BB962C8B-B14F-4D97-AF65-F5344CB8AC3E}">
        <p14:creationId xmlns:p14="http://schemas.microsoft.com/office/powerpoint/2010/main" xmlns="" val="4279527599"/>
      </p:ext>
    </p:extLst>
  </p:cSld>
  <p:clrMapOvr>
    <a:masterClrMapping/>
  </p:clrMapOvr>
  <mc:AlternateContent xmlns:mc="http://schemas.openxmlformats.org/markup-compatibility/2006">
    <mc:Choice xmlns:p14="http://schemas.microsoft.com/office/powerpoint/2010/main" xmlns="" Requires="p14">
      <p:transition p14:dur="180" advClick="0" advTm="18317">
        <p:split orient="vert"/>
      </p:transition>
    </mc:Choice>
    <mc:Fallback>
      <p:transition advClick="0" advTm="18317">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7C9D80-7391-42CC-9EE3-3EE1A415B446}" type="datetimeFigureOut">
              <a:rPr lang="en-AU" smtClean="0"/>
              <a:pPr/>
              <a:t>8/05/2014</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4ED3AA3E-9FF9-4019-9604-E8C2D0DDFB5C}" type="slidenum">
              <a:rPr lang="en-AU" smtClean="0"/>
              <a:pPr/>
              <a:t>‹#›</a:t>
            </a:fld>
            <a:endParaRPr lang="en-AU"/>
          </a:p>
        </p:txBody>
      </p:sp>
    </p:spTree>
    <p:extLst>
      <p:ext uri="{BB962C8B-B14F-4D97-AF65-F5344CB8AC3E}">
        <p14:creationId xmlns:p14="http://schemas.microsoft.com/office/powerpoint/2010/main" xmlns="" val="3176261686"/>
      </p:ext>
    </p:extLst>
  </p:cSld>
  <p:clrMapOvr>
    <a:masterClrMapping/>
  </p:clrMapOvr>
  <mc:AlternateContent xmlns:mc="http://schemas.openxmlformats.org/markup-compatibility/2006">
    <mc:Choice xmlns:p14="http://schemas.microsoft.com/office/powerpoint/2010/main" xmlns="" Requires="p14">
      <p:transition p14:dur="180" advClick="0" advTm="18317">
        <p:split orient="vert"/>
      </p:transition>
    </mc:Choice>
    <mc:Fallback>
      <p:transition advClick="0" advTm="18317">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7C9D80-7391-42CC-9EE3-3EE1A415B446}" type="datetimeFigureOut">
              <a:rPr lang="en-AU" smtClean="0"/>
              <a:pPr/>
              <a:t>8/05/2014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4ED3AA3E-9FF9-4019-9604-E8C2D0DDFB5C}" type="slidenum">
              <a:rPr lang="en-AU" smtClean="0"/>
              <a:pPr/>
              <a:t>‹#›</a:t>
            </a:fld>
            <a:endParaRPr lang="en-AU"/>
          </a:p>
        </p:txBody>
      </p:sp>
    </p:spTree>
    <p:extLst>
      <p:ext uri="{BB962C8B-B14F-4D97-AF65-F5344CB8AC3E}">
        <p14:creationId xmlns:p14="http://schemas.microsoft.com/office/powerpoint/2010/main" xmlns="" val="2193585953"/>
      </p:ext>
    </p:extLst>
  </p:cSld>
  <p:clrMapOvr>
    <a:masterClrMapping/>
  </p:clrMapOvr>
  <mc:AlternateContent xmlns:mc="http://schemas.openxmlformats.org/markup-compatibility/2006">
    <mc:Choice xmlns:p14="http://schemas.microsoft.com/office/powerpoint/2010/main" xmlns="" Requires="p14">
      <p:transition p14:dur="180" advClick="0" advTm="18317">
        <p:split orient="vert"/>
      </p:transition>
    </mc:Choice>
    <mc:Fallback>
      <p:transition advClick="0" advTm="18317">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7C9D80-7391-42CC-9EE3-3EE1A415B446}" type="datetimeFigureOut">
              <a:rPr lang="en-AU" smtClean="0"/>
              <a:pPr/>
              <a:t>8/05/2014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4ED3AA3E-9FF9-4019-9604-E8C2D0DDFB5C}" type="slidenum">
              <a:rPr lang="en-AU" smtClean="0"/>
              <a:pPr/>
              <a:t>‹#›</a:t>
            </a:fld>
            <a:endParaRPr lang="en-AU"/>
          </a:p>
        </p:txBody>
      </p:sp>
    </p:spTree>
    <p:extLst>
      <p:ext uri="{BB962C8B-B14F-4D97-AF65-F5344CB8AC3E}">
        <p14:creationId xmlns:p14="http://schemas.microsoft.com/office/powerpoint/2010/main" xmlns="" val="1174169502"/>
      </p:ext>
    </p:extLst>
  </p:cSld>
  <p:clrMapOvr>
    <a:masterClrMapping/>
  </p:clrMapOvr>
  <mc:AlternateContent xmlns:mc="http://schemas.openxmlformats.org/markup-compatibility/2006">
    <mc:Choice xmlns:p14="http://schemas.microsoft.com/office/powerpoint/2010/main" xmlns="" Requires="p14">
      <p:transition p14:dur="180" advClick="0" advTm="18317">
        <p:split orient="vert"/>
      </p:transition>
    </mc:Choice>
    <mc:Fallback>
      <p:transition advClick="0" advTm="18317">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7C9D80-7391-42CC-9EE3-3EE1A415B446}" type="datetimeFigureOut">
              <a:rPr lang="en-AU" smtClean="0"/>
              <a:pPr/>
              <a:t>8/05/2014</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D3AA3E-9FF9-4019-9604-E8C2D0DDFB5C}" type="slidenum">
              <a:rPr lang="en-AU" smtClean="0"/>
              <a:pPr/>
              <a:t>‹#›</a:t>
            </a:fld>
            <a:endParaRPr lang="en-AU"/>
          </a:p>
        </p:txBody>
      </p:sp>
    </p:spTree>
    <p:extLst>
      <p:ext uri="{BB962C8B-B14F-4D97-AF65-F5344CB8AC3E}">
        <p14:creationId xmlns:p14="http://schemas.microsoft.com/office/powerpoint/2010/main" xmlns="" val="31252450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xmlns="" Requires="p14">
      <p:transition p14:dur="180" advClick="0" advTm="18317">
        <p:split orient="vert"/>
      </p:transition>
    </mc:Choice>
    <mc:Fallback>
      <p:transition advClick="0" advTm="18317">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audio" Target="../media/audio5.wav"/><Relationship Id="rId1" Type="http://schemas.openxmlformats.org/officeDocument/2006/relationships/slideLayout" Target="../slideLayouts/slideLayout2.xml"/><Relationship Id="rId4" Type="http://schemas.openxmlformats.org/officeDocument/2006/relationships/audio" Target="../media/audio61.wav"/></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audio" Target="../media/audio6.wav"/><Relationship Id="rId1" Type="http://schemas.openxmlformats.org/officeDocument/2006/relationships/slideLayout" Target="../slideLayouts/slideLayout2.xml"/><Relationship Id="rId4" Type="http://schemas.openxmlformats.org/officeDocument/2006/relationships/audio" Target="../media/audio71.wav"/></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audio" Target="../media/audio7.wav"/><Relationship Id="rId1" Type="http://schemas.openxmlformats.org/officeDocument/2006/relationships/slideLayout" Target="../slideLayouts/slideLayout2.xml"/><Relationship Id="rId4" Type="http://schemas.openxmlformats.org/officeDocument/2006/relationships/audio" Target="../media/audio81.wav"/></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audio" Target="../media/audio8.wav"/><Relationship Id="rId1" Type="http://schemas.openxmlformats.org/officeDocument/2006/relationships/slideLayout" Target="../slideLayouts/slideLayout2.xml"/><Relationship Id="rId4" Type="http://schemas.openxmlformats.org/officeDocument/2006/relationships/audio" Target="../media/audio91.wav"/></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audio" Target="../media/audio9.wav"/><Relationship Id="rId1" Type="http://schemas.openxmlformats.org/officeDocument/2006/relationships/slideLayout" Target="../slideLayouts/slideLayout4.xml"/><Relationship Id="rId4" Type="http://schemas.openxmlformats.org/officeDocument/2006/relationships/audio" Target="../media/audio101.wav"/></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audio" Target="../media/audio10.wav"/><Relationship Id="rId1" Type="http://schemas.openxmlformats.org/officeDocument/2006/relationships/slideLayout" Target="../slideLayouts/slideLayout2.xml"/><Relationship Id="rId4" Type="http://schemas.openxmlformats.org/officeDocument/2006/relationships/audio" Target="../media/audio111.wav"/></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audio" Target="../media/audio11.wav"/><Relationship Id="rId1" Type="http://schemas.openxmlformats.org/officeDocument/2006/relationships/slideLayout" Target="../slideLayouts/slideLayout2.xml"/><Relationship Id="rId4" Type="http://schemas.openxmlformats.org/officeDocument/2006/relationships/audio" Target="../media/audio121.wav"/></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audio" Target="../media/audio12.wav"/><Relationship Id="rId7" Type="http://schemas.openxmlformats.org/officeDocument/2006/relationships/audio" Target="../media/audio131.wav"/><Relationship Id="rId2" Type="http://schemas.openxmlformats.org/officeDocument/2006/relationships/slideLayout" Target="../slideLayouts/slideLayout2.xml"/><Relationship Id="rId1" Type="http://schemas.openxmlformats.org/officeDocument/2006/relationships/audio" Target="../media/media1.wav"/><Relationship Id="rId6" Type="http://schemas.openxmlformats.org/officeDocument/2006/relationships/image" Target="../media/image18.png"/><Relationship Id="rId5" Type="http://schemas.microsoft.com/office/2007/relationships/media" Target="../media/media1.wav"/><Relationship Id="rId4" Type="http://schemas.openxmlformats.org/officeDocument/2006/relationships/image" Target="../media/image17.jpeg"/></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audio" Target="../media/audio13.wav"/><Relationship Id="rId1" Type="http://schemas.openxmlformats.org/officeDocument/2006/relationships/slideLayout" Target="../slideLayouts/slideLayout2.xml"/><Relationship Id="rId4" Type="http://schemas.openxmlformats.org/officeDocument/2006/relationships/audio" Target="../media/audio141.wav"/></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audio" Target="../media/audio14.wav"/><Relationship Id="rId1" Type="http://schemas.openxmlformats.org/officeDocument/2006/relationships/slideLayout" Target="../slideLayouts/slideLayout2.xml"/><Relationship Id="rId4" Type="http://schemas.openxmlformats.org/officeDocument/2006/relationships/audio" Target="../media/audio151.wav"/></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audio" Target="../media/audio15.wav"/><Relationship Id="rId1" Type="http://schemas.openxmlformats.org/officeDocument/2006/relationships/slideLayout" Target="../slideLayouts/slideLayout2.xml"/><Relationship Id="rId4" Type="http://schemas.openxmlformats.org/officeDocument/2006/relationships/audio" Target="../media/audio161.wav"/></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audio" Target="../media/audio16.wav"/><Relationship Id="rId1" Type="http://schemas.openxmlformats.org/officeDocument/2006/relationships/slideLayout" Target="../slideLayouts/slideLayout2.xml"/><Relationship Id="rId4" Type="http://schemas.openxmlformats.org/officeDocument/2006/relationships/audio" Target="../media/audio171.wav"/></Relationships>
</file>

<file path=ppt/slides/_rels/slide25.xml.rels><?xml version="1.0" encoding="UTF-8" standalone="yes"?>
<Relationships xmlns="http://schemas.openxmlformats.org/package/2006/relationships"><Relationship Id="rId3" Type="http://schemas.openxmlformats.org/officeDocument/2006/relationships/audio" Target="../media/audio181.wav"/><Relationship Id="rId2" Type="http://schemas.openxmlformats.org/officeDocument/2006/relationships/audio" Target="../media/audio17.wav"/><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audio" Target="../media/audio21.wav"/><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audio" Target="../media/audio31.wav"/></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audio" Target="../media/audio3.wav"/><Relationship Id="rId1" Type="http://schemas.openxmlformats.org/officeDocument/2006/relationships/slideLayout" Target="../slideLayouts/slideLayout2.xml"/><Relationship Id="rId4" Type="http://schemas.openxmlformats.org/officeDocument/2006/relationships/audio" Target="../media/audio41.wav"/></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audio" Target="../media/audio4.wav"/><Relationship Id="rId1" Type="http://schemas.openxmlformats.org/officeDocument/2006/relationships/slideLayout" Target="../slideLayouts/slideLayout2.xml"/><Relationship Id="rId4" Type="http://schemas.openxmlformats.org/officeDocument/2006/relationships/audio" Target="../media/audio5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1309229"/>
            <a:ext cx="9144000" cy="3629941"/>
          </a:xfrm>
        </p:spPr>
        <p:txBody>
          <a:bodyPr>
            <a:normAutofit fontScale="90000"/>
          </a:bodyPr>
          <a:lstStyle/>
          <a:p>
            <a:r>
              <a:rPr lang="en-AU" dirty="0" smtClean="0"/>
              <a:t/>
            </a:r>
            <a:br>
              <a:rPr lang="en-AU" dirty="0" smtClean="0"/>
            </a:br>
            <a:r>
              <a:rPr lang="en-AU" dirty="0"/>
              <a:t/>
            </a:r>
            <a:br>
              <a:rPr lang="en-AU" dirty="0"/>
            </a:br>
            <a:r>
              <a:rPr lang="en-AU" sz="6700" b="1" dirty="0" smtClean="0">
                <a:effectLst>
                  <a:outerShdw blurRad="38100" dist="38100" dir="2700000" algn="tl">
                    <a:srgbClr val="000000">
                      <a:alpha val="43137"/>
                    </a:srgbClr>
                  </a:outerShdw>
                </a:effectLst>
              </a:rPr>
              <a:t/>
            </a:r>
            <a:br>
              <a:rPr lang="en-AU" sz="6700" b="1" dirty="0" smtClean="0">
                <a:effectLst>
                  <a:outerShdw blurRad="38100" dist="38100" dir="2700000" algn="tl">
                    <a:srgbClr val="000000">
                      <a:alpha val="43137"/>
                    </a:srgbClr>
                  </a:outerShdw>
                </a:effectLst>
              </a:rPr>
            </a:br>
            <a:r>
              <a:rPr lang="en-AU" sz="8000" b="1" dirty="0" smtClean="0">
                <a:solidFill>
                  <a:schemeClr val="accent1">
                    <a:lumMod val="20000"/>
                    <a:lumOff val="80000"/>
                  </a:schemeClr>
                </a:solidFill>
                <a:effectLst>
                  <a:outerShdw blurRad="38100" dist="38100" dir="2700000" algn="tl">
                    <a:srgbClr val="000000">
                      <a:alpha val="43137"/>
                    </a:srgbClr>
                  </a:outerShdw>
                </a:effectLst>
                <a:latin typeface="+mn-lt"/>
              </a:rPr>
              <a:t>The Great Western Railway 1867</a:t>
            </a:r>
            <a:br>
              <a:rPr lang="en-AU" sz="8000" b="1" dirty="0" smtClean="0">
                <a:solidFill>
                  <a:schemeClr val="accent1">
                    <a:lumMod val="20000"/>
                    <a:lumOff val="80000"/>
                  </a:schemeClr>
                </a:solidFill>
                <a:effectLst>
                  <a:outerShdw blurRad="38100" dist="38100" dir="2700000" algn="tl">
                    <a:srgbClr val="000000">
                      <a:alpha val="43137"/>
                    </a:srgbClr>
                  </a:outerShdw>
                </a:effectLst>
                <a:latin typeface="+mn-lt"/>
              </a:rPr>
            </a:br>
            <a:r>
              <a:rPr lang="en-AU" sz="8000" b="1" dirty="0">
                <a:effectLst>
                  <a:outerShdw blurRad="38100" dist="38100" dir="2700000" algn="tl">
                    <a:srgbClr val="000000">
                      <a:alpha val="43137"/>
                    </a:srgbClr>
                  </a:outerShdw>
                </a:effectLst>
                <a:latin typeface="+mn-lt"/>
              </a:rPr>
              <a:t/>
            </a:r>
            <a:br>
              <a:rPr lang="en-AU" sz="8000" b="1" dirty="0">
                <a:effectLst>
                  <a:outerShdw blurRad="38100" dist="38100" dir="2700000" algn="tl">
                    <a:srgbClr val="000000">
                      <a:alpha val="43137"/>
                    </a:srgbClr>
                  </a:outerShdw>
                </a:effectLst>
                <a:latin typeface="+mn-lt"/>
              </a:rPr>
            </a:br>
            <a:endParaRPr lang="en-AU" sz="8000" b="1" dirty="0">
              <a:effectLst>
                <a:outerShdw blurRad="38100" dist="38100" dir="2700000" algn="tl">
                  <a:srgbClr val="000000">
                    <a:alpha val="43137"/>
                  </a:srgbClr>
                </a:outerShdw>
              </a:effectLst>
              <a:latin typeface="+mn-lt"/>
            </a:endParaRPr>
          </a:p>
        </p:txBody>
      </p:sp>
      <p:sp>
        <p:nvSpPr>
          <p:cNvPr id="3" name="Subtitle 2"/>
          <p:cNvSpPr>
            <a:spLocks noGrp="1"/>
          </p:cNvSpPr>
          <p:nvPr>
            <p:ph type="subTitle" idx="1"/>
          </p:nvPr>
        </p:nvSpPr>
        <p:spPr/>
        <p:txBody>
          <a:bodyPr>
            <a:normAutofit/>
          </a:bodyPr>
          <a:lstStyle/>
          <a:p>
            <a:r>
              <a:rPr lang="en-AU" sz="4000" b="1" dirty="0" smtClean="0">
                <a:solidFill>
                  <a:schemeClr val="accent1">
                    <a:lumMod val="20000"/>
                    <a:lumOff val="80000"/>
                  </a:schemeClr>
                </a:solidFill>
                <a:effectLst>
                  <a:outerShdw blurRad="38100" dist="38100" dir="2700000" algn="tl">
                    <a:srgbClr val="000000">
                      <a:alpha val="43137"/>
                    </a:srgbClr>
                  </a:outerShdw>
                </a:effectLst>
              </a:rPr>
              <a:t>Lapstone Hill the first challenge </a:t>
            </a:r>
          </a:p>
          <a:p>
            <a:endParaRPr lang="en-AU" sz="4000" b="1" dirty="0">
              <a:solidFill>
                <a:schemeClr val="accent1">
                  <a:lumMod val="20000"/>
                  <a:lumOff val="8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271966382"/>
      </p:ext>
    </p:extLst>
  </p:cSld>
  <p:clrMapOvr>
    <a:masterClrMapping/>
  </p:clrMapOvr>
  <p:transition advClick="0" advTm="18317">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1573370" y="0"/>
            <a:ext cx="9264002" cy="5924282"/>
          </a:xfrm>
        </p:spPr>
      </p:pic>
      <p:sp>
        <p:nvSpPr>
          <p:cNvPr id="3" name="TextBox 2"/>
          <p:cNvSpPr txBox="1"/>
          <p:nvPr/>
        </p:nvSpPr>
        <p:spPr>
          <a:xfrm>
            <a:off x="696036" y="5988676"/>
            <a:ext cx="11013743" cy="707886"/>
          </a:xfrm>
          <a:prstGeom prst="rect">
            <a:avLst/>
          </a:prstGeom>
          <a:noFill/>
        </p:spPr>
        <p:txBody>
          <a:bodyPr wrap="square" rtlCol="0">
            <a:spAutoFit/>
          </a:bodyPr>
          <a:lstStyle/>
          <a:p>
            <a:pPr algn="ctr"/>
            <a:r>
              <a:rPr lang="en-AU" sz="2000" dirty="0" smtClean="0">
                <a:solidFill>
                  <a:schemeClr val="accent1">
                    <a:lumMod val="20000"/>
                    <a:lumOff val="80000"/>
                  </a:schemeClr>
                </a:solidFill>
                <a:ea typeface="Verdana" panose="020B0604030504040204" pitchFamily="34" charset="0"/>
                <a:cs typeface="Verdana" panose="020B0604030504040204" pitchFamily="34" charset="0"/>
              </a:rPr>
              <a:t>The first Glenbrook station- note the four canvas bags of drinking water hanging on the awning. </a:t>
            </a:r>
          </a:p>
          <a:p>
            <a:pPr algn="ctr"/>
            <a:r>
              <a:rPr lang="en-AU" sz="2000" i="1" dirty="0" smtClean="0">
                <a:solidFill>
                  <a:schemeClr val="accent1">
                    <a:lumMod val="20000"/>
                    <a:lumOff val="80000"/>
                  </a:schemeClr>
                </a:solidFill>
                <a:ea typeface="Verdana" panose="020B0604030504040204" pitchFamily="34" charset="0"/>
                <a:cs typeface="Verdana" panose="020B0604030504040204" pitchFamily="34" charset="0"/>
              </a:rPr>
              <a:t>Photo about 1872</a:t>
            </a:r>
            <a:endParaRPr lang="en-AU" sz="2000" i="1" dirty="0">
              <a:solidFill>
                <a:schemeClr val="accent1">
                  <a:lumMod val="20000"/>
                  <a:lumOff val="80000"/>
                </a:schemeClr>
              </a:solidFill>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xmlns="" val="2777532622"/>
      </p:ext>
    </p:extLst>
  </p:cSld>
  <p:clrMapOvr>
    <a:masterClrMapping/>
  </p:clrMapOvr>
  <mc:AlternateContent xmlns:mc="http://schemas.openxmlformats.org/markup-compatibility/2006">
    <mc:Choice xmlns:p14="http://schemas.microsoft.com/office/powerpoint/2010/main" xmlns="" Requires="p14">
      <p:transition p14:dur="300" advClick="0" advTm="30310">
        <p14:reveal/>
        <p:sndAc>
          <p:stSnd>
            <p:snd r:embed="rId4" name="Slide 9.wav"/>
          </p:stSnd>
        </p:sndAc>
      </p:transition>
    </mc:Choice>
    <mc:Fallback>
      <p:transition advClick="0" advTm="30310">
        <p:fade/>
        <p:sndAc>
          <p:stSnd>
            <p:snd r:embed="rId2" name="Slide 9.wav"/>
          </p:stSnd>
        </p:sndAc>
      </p:transition>
    </mc:Fallback>
  </mc:AlternateContent>
  <p:timing>
    <p:tnLst>
      <p:par>
        <p:cTn id="1" dur="indefinite" restart="never" nodeType="tmRoot"/>
      </p:par>
    </p:tnLst>
  </p:timing>
  <p:extLst mod="1">
    <p:ext uri="{E180D4A7-C9FB-4DFB-919C-405C955672EB}">
      <p14:showEvtLst xmlns:p14="http://schemas.microsoft.com/office/powerpoint/2010/main" xmlns="">
        <p14:playEvt time="2055" objId="5"/>
        <p14:stopEvt time="30960" objId="5"/>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1828695" y="119290"/>
            <a:ext cx="8780806" cy="6051296"/>
          </a:xfrm>
        </p:spPr>
      </p:pic>
      <p:sp>
        <p:nvSpPr>
          <p:cNvPr id="3" name="TextBox 2"/>
          <p:cNvSpPr txBox="1"/>
          <p:nvPr/>
        </p:nvSpPr>
        <p:spPr>
          <a:xfrm>
            <a:off x="742619" y="6170586"/>
            <a:ext cx="10623882" cy="707886"/>
          </a:xfrm>
          <a:prstGeom prst="rect">
            <a:avLst/>
          </a:prstGeom>
          <a:noFill/>
        </p:spPr>
        <p:txBody>
          <a:bodyPr wrap="square" rtlCol="0">
            <a:spAutoFit/>
          </a:bodyPr>
          <a:lstStyle/>
          <a:p>
            <a:pPr algn="ctr"/>
            <a:r>
              <a:rPr lang="en-AU" sz="2000" dirty="0" smtClean="0">
                <a:solidFill>
                  <a:schemeClr val="accent1">
                    <a:lumMod val="20000"/>
                    <a:lumOff val="80000"/>
                  </a:schemeClr>
                </a:solidFill>
                <a:ea typeface="Verdana" panose="020B0604030504040204" pitchFamily="34" charset="0"/>
                <a:cs typeface="Verdana" panose="020B0604030504040204" pitchFamily="34" charset="0"/>
              </a:rPr>
              <a:t>Sydney-bound train exiting east portal of Lapstone Tunnel.</a:t>
            </a:r>
          </a:p>
          <a:p>
            <a:pPr algn="ctr"/>
            <a:r>
              <a:rPr lang="en-AU" sz="2000" i="1" dirty="0" smtClean="0">
                <a:solidFill>
                  <a:schemeClr val="accent1">
                    <a:lumMod val="20000"/>
                    <a:lumOff val="80000"/>
                  </a:schemeClr>
                </a:solidFill>
                <a:ea typeface="Verdana" panose="020B0604030504040204" pitchFamily="34" charset="0"/>
                <a:cs typeface="Verdana" panose="020B0604030504040204" pitchFamily="34" charset="0"/>
              </a:rPr>
              <a:t>Photo about 1912</a:t>
            </a:r>
          </a:p>
        </p:txBody>
      </p:sp>
    </p:spTree>
    <p:extLst>
      <p:ext uri="{BB962C8B-B14F-4D97-AF65-F5344CB8AC3E}">
        <p14:creationId xmlns:p14="http://schemas.microsoft.com/office/powerpoint/2010/main" xmlns="" val="2023416772"/>
      </p:ext>
    </p:extLst>
  </p:cSld>
  <p:clrMapOvr>
    <a:masterClrMapping/>
  </p:clrMapOvr>
  <mc:AlternateContent xmlns:mc="http://schemas.openxmlformats.org/markup-compatibility/2006">
    <mc:Choice xmlns:p14="http://schemas.microsoft.com/office/powerpoint/2010/main" xmlns="" Requires="p14">
      <p:transition p14:dur="160" advClick="0" advTm="16310">
        <p14:reveal/>
        <p:sndAc>
          <p:stSnd>
            <p:snd r:embed="rId4" name="Slide 10.wav"/>
          </p:stSnd>
        </p:sndAc>
      </p:transition>
    </mc:Choice>
    <mc:Fallback>
      <p:transition advClick="0" advTm="16310">
        <p:fade/>
        <p:sndAc>
          <p:stSnd>
            <p:snd r:embed="rId2" name="Slide 10.wav"/>
          </p:stSnd>
        </p:sndAc>
      </p:transition>
    </mc:Fallback>
  </mc:AlternateContent>
  <p:timing>
    <p:tnLst>
      <p:par>
        <p:cTn id="1" dur="indefinite" restart="never" nodeType="tmRoot"/>
      </p:par>
    </p:tnLst>
  </p:timing>
  <p:extLst mod="1">
    <p:ext uri="{E180D4A7-C9FB-4DFB-919C-405C955672EB}">
      <p14:showEvtLst xmlns:p14="http://schemas.microsoft.com/office/powerpoint/2010/main" xmlns="">
        <p14:playEvt time="10594" objId="5"/>
        <p14:stopEvt time="22802" objId="5"/>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1949856" y="47093"/>
            <a:ext cx="8164908" cy="6121887"/>
          </a:xfrm>
        </p:spPr>
      </p:pic>
      <p:sp>
        <p:nvSpPr>
          <p:cNvPr id="3" name="TextBox 2"/>
          <p:cNvSpPr txBox="1"/>
          <p:nvPr/>
        </p:nvSpPr>
        <p:spPr>
          <a:xfrm>
            <a:off x="1228299" y="6168980"/>
            <a:ext cx="9608023" cy="400110"/>
          </a:xfrm>
          <a:prstGeom prst="rect">
            <a:avLst/>
          </a:prstGeom>
          <a:noFill/>
        </p:spPr>
        <p:txBody>
          <a:bodyPr wrap="square" rtlCol="0">
            <a:spAutoFit/>
          </a:bodyPr>
          <a:lstStyle/>
          <a:p>
            <a:pPr algn="ctr"/>
            <a:r>
              <a:rPr lang="en-AU" sz="2000" dirty="0" smtClean="0">
                <a:solidFill>
                  <a:schemeClr val="accent1">
                    <a:lumMod val="20000"/>
                    <a:lumOff val="80000"/>
                  </a:schemeClr>
                </a:solidFill>
                <a:ea typeface="Verdana" panose="020B0604030504040204" pitchFamily="34" charset="0"/>
                <a:cs typeface="Verdana" panose="020B0604030504040204" pitchFamily="34" charset="0"/>
              </a:rPr>
              <a:t>Lapstone Tunnel, east portal. </a:t>
            </a:r>
            <a:r>
              <a:rPr lang="en-AU" sz="2000" i="1" dirty="0" smtClean="0">
                <a:solidFill>
                  <a:schemeClr val="accent1">
                    <a:lumMod val="20000"/>
                    <a:lumOff val="80000"/>
                  </a:schemeClr>
                </a:solidFill>
                <a:ea typeface="Verdana" panose="020B0604030504040204" pitchFamily="34" charset="0"/>
                <a:cs typeface="Verdana" panose="020B0604030504040204" pitchFamily="34" charset="0"/>
              </a:rPr>
              <a:t>Photo 2010</a:t>
            </a:r>
            <a:endParaRPr lang="en-AU" sz="2000" i="1" dirty="0">
              <a:solidFill>
                <a:schemeClr val="accent1">
                  <a:lumMod val="20000"/>
                  <a:lumOff val="80000"/>
                </a:schemeClr>
              </a:solidFill>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xmlns="" val="824771840"/>
      </p:ext>
    </p:extLst>
  </p:cSld>
  <p:clrMapOvr>
    <a:masterClrMapping/>
  </p:clrMapOvr>
  <mc:AlternateContent xmlns:mc="http://schemas.openxmlformats.org/markup-compatibility/2006">
    <mc:Choice xmlns:p14="http://schemas.microsoft.com/office/powerpoint/2010/main" xmlns="" Requires="p14">
      <p:transition p14:dur="160" advClick="0" advTm="16310">
        <p14:reveal/>
        <p:sndAc>
          <p:stSnd>
            <p:snd r:embed="rId4" name="Slide 11.wav"/>
          </p:stSnd>
        </p:sndAc>
      </p:transition>
    </mc:Choice>
    <mc:Fallback>
      <p:transition advClick="0" advTm="16310">
        <p:fade/>
        <p:sndAc>
          <p:stSnd>
            <p:snd r:embed="rId2" name="Slide 11.wav"/>
          </p:stSnd>
        </p:sndAc>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 Westbound Train with Pusher.jpg"/>
          <p:cNvPicPr>
            <a:picLocks noChangeAspect="1"/>
          </p:cNvPicPr>
          <p:nvPr/>
        </p:nvPicPr>
        <p:blipFill>
          <a:blip r:embed="rId2" cstate="print"/>
          <a:stretch>
            <a:fillRect/>
          </a:stretch>
        </p:blipFill>
        <p:spPr>
          <a:xfrm>
            <a:off x="464025" y="0"/>
            <a:ext cx="11477766" cy="68580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p14:dur="180" advClick="0" advTm="18317">
        <p:split orient="vert"/>
      </p:transition>
    </mc:Choice>
    <mc:Fallback>
      <p:transition advClick="0" advTm="18317">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2011973" y="0"/>
            <a:ext cx="8064303" cy="6178398"/>
          </a:xfrm>
        </p:spPr>
      </p:pic>
      <p:sp>
        <p:nvSpPr>
          <p:cNvPr id="3" name="TextBox 2"/>
          <p:cNvSpPr txBox="1"/>
          <p:nvPr/>
        </p:nvSpPr>
        <p:spPr>
          <a:xfrm>
            <a:off x="1493949" y="6362163"/>
            <a:ext cx="10106648" cy="400110"/>
          </a:xfrm>
          <a:prstGeom prst="rect">
            <a:avLst/>
          </a:prstGeom>
          <a:noFill/>
        </p:spPr>
        <p:txBody>
          <a:bodyPr wrap="square" rtlCol="0">
            <a:spAutoFit/>
          </a:bodyPr>
          <a:lstStyle/>
          <a:p>
            <a:pPr algn="ctr"/>
            <a:r>
              <a:rPr lang="en-AU" sz="2000" dirty="0" smtClean="0">
                <a:solidFill>
                  <a:schemeClr val="accent1">
                    <a:lumMod val="20000"/>
                    <a:lumOff val="80000"/>
                  </a:schemeClr>
                </a:solidFill>
                <a:ea typeface="Verdana" panose="020B0604030504040204" pitchFamily="34" charset="0"/>
                <a:cs typeface="Verdana" panose="020B0604030504040204" pitchFamily="34" charset="0"/>
              </a:rPr>
              <a:t>Sydney-bound train approaching west portal of Lapstone Tunnel. </a:t>
            </a:r>
            <a:r>
              <a:rPr lang="en-AU" sz="2000" i="1" dirty="0" smtClean="0">
                <a:solidFill>
                  <a:schemeClr val="accent1">
                    <a:lumMod val="20000"/>
                    <a:lumOff val="80000"/>
                  </a:schemeClr>
                </a:solidFill>
                <a:ea typeface="Verdana" panose="020B0604030504040204" pitchFamily="34" charset="0"/>
                <a:cs typeface="Verdana" panose="020B0604030504040204" pitchFamily="34" charset="0"/>
              </a:rPr>
              <a:t>Photo about 1913</a:t>
            </a:r>
            <a:endParaRPr lang="en-AU" sz="2000" i="1" dirty="0">
              <a:solidFill>
                <a:schemeClr val="accent1">
                  <a:lumMod val="20000"/>
                  <a:lumOff val="80000"/>
                </a:schemeClr>
              </a:solidFill>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xmlns="" val="427422192"/>
      </p:ext>
    </p:extLst>
  </p:cSld>
  <p:clrMapOvr>
    <a:masterClrMapping/>
  </p:clrMapOvr>
  <mc:AlternateContent xmlns:mc="http://schemas.openxmlformats.org/markup-compatibility/2006">
    <mc:Choice xmlns:p14="http://schemas.microsoft.com/office/powerpoint/2010/main" xmlns="" Requires="p14">
      <p:transition p14:dur="160" advClick="0" advTm="16310">
        <p14:reveal/>
        <p:sndAc>
          <p:stSnd>
            <p:snd r:embed="rId4" name="Slide 12.wav"/>
          </p:stSnd>
        </p:sndAc>
      </p:transition>
    </mc:Choice>
    <mc:Fallback>
      <p:transition advClick="0" advTm="16310">
        <p:fade/>
        <p:sndAc>
          <p:stSnd>
            <p:snd r:embed="rId2" name="Slide 12.wav"/>
          </p:stSnd>
        </p:sndAc>
      </p:transition>
    </mc:Fallback>
  </mc:AlternateContent>
  <p:timing>
    <p:tnLst>
      <p:par>
        <p:cTn id="1" dur="indefinite" restart="never" nodeType="tmRoot"/>
      </p:par>
    </p:tnLst>
  </p:timing>
  <p:extLst mod="1">
    <p:ext uri="{E180D4A7-C9FB-4DFB-919C-405C955672EB}">
      <p14:showEvtLst xmlns:p14="http://schemas.microsoft.com/office/powerpoint/2010/main" xmlns="">
        <p14:playEvt time="6083" objId="5"/>
        <p14:stopEvt time="22062" objId="5"/>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914400" y="0"/>
            <a:ext cx="10515600" cy="174791"/>
          </a:xfrm>
        </p:spPr>
        <p:txBody>
          <a:bodyPr>
            <a:normAutofit fontScale="90000"/>
          </a:bodyPr>
          <a:lstStyle/>
          <a:p>
            <a:endParaRPr lang="en-AU" dirty="0">
              <a:solidFill>
                <a:schemeClr val="accent1">
                  <a:lumMod val="20000"/>
                  <a:lumOff val="80000"/>
                </a:schemeClr>
              </a:solidFill>
            </a:endParaRPr>
          </a:p>
        </p:txBody>
      </p:sp>
      <p:pic>
        <p:nvPicPr>
          <p:cNvPr id="5" name="Content Placeholder 4"/>
          <p:cNvPicPr>
            <a:picLocks noGrp="1" noChangeAspect="1"/>
          </p:cNvPicPr>
          <p:nvPr>
            <p:ph sz="half" idx="1"/>
          </p:nvPr>
        </p:nvPicPr>
        <p:blipFill rotWithShape="1">
          <a:blip r:embed="rId3" cstate="print">
            <a:extLst>
              <a:ext uri="{28A0092B-C50C-407E-A947-70E740481C1C}">
                <a14:useLocalDpi xmlns:a14="http://schemas.microsoft.com/office/drawing/2010/main" xmlns="" val="0"/>
              </a:ext>
            </a:extLst>
          </a:blip>
          <a:srcRect l="-258" t="3300" r="20689" b="28102"/>
          <a:stretch/>
        </p:blipFill>
        <p:spPr>
          <a:xfrm>
            <a:off x="1733265" y="-300252"/>
            <a:ext cx="8720920" cy="8052179"/>
          </a:xfrm>
        </p:spPr>
      </p:pic>
      <p:sp>
        <p:nvSpPr>
          <p:cNvPr id="6" name="Content Placeholder 5"/>
          <p:cNvSpPr>
            <a:spLocks noGrp="1"/>
          </p:cNvSpPr>
          <p:nvPr>
            <p:ph sz="half" idx="2"/>
          </p:nvPr>
        </p:nvSpPr>
        <p:spPr>
          <a:xfrm rot="3006191" flipV="1">
            <a:off x="7794367" y="7616207"/>
            <a:ext cx="1332331" cy="192069"/>
          </a:xfrm>
        </p:spPr>
        <p:txBody>
          <a:bodyPr>
            <a:normAutofit fontScale="32500" lnSpcReduction="20000"/>
          </a:bodyPr>
          <a:lstStyle/>
          <a:p>
            <a:pPr>
              <a:buFont typeface="Courier New" panose="02070309020205020404" pitchFamily="49" charset="0"/>
              <a:buChar char="o"/>
            </a:pPr>
            <a:endParaRPr lang="en-AU" b="1" i="1" dirty="0">
              <a:solidFill>
                <a:schemeClr val="accent1">
                  <a:lumMod val="20000"/>
                  <a:lumOff val="8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2298666128"/>
      </p:ext>
    </p:extLst>
  </p:cSld>
  <p:clrMapOvr>
    <a:masterClrMapping/>
  </p:clrMapOvr>
  <mc:AlternateContent xmlns:mc="http://schemas.openxmlformats.org/markup-compatibility/2006">
    <mc:Choice xmlns:p14="http://schemas.microsoft.com/office/powerpoint/2010/main" xmlns="" Requires="p14">
      <p:transition p14:dur="270" advClick="0" advTm="27310">
        <p14:reveal/>
        <p:sndAc>
          <p:stSnd>
            <p:snd r:embed="rId4" name="Slide 13.wav"/>
          </p:stSnd>
        </p:sndAc>
      </p:transition>
    </mc:Choice>
    <mc:Fallback>
      <p:transition advClick="0" advTm="27310">
        <p:fade/>
        <p:sndAc>
          <p:stSnd>
            <p:snd r:embed="rId2" name="Slide 13.wav"/>
          </p:stSnd>
        </p:sndAc>
      </p:transition>
    </mc:Fallback>
  </mc:AlternateContent>
  <p:timing>
    <p:tnLst>
      <p:par>
        <p:cTn id="1" dur="indefinite" restart="never" nodeType="tmRoot"/>
      </p:par>
    </p:tnLst>
  </p:timing>
  <p:extLst mod="1">
    <p:ext uri="{E180D4A7-C9FB-4DFB-919C-405C955672EB}">
      <p14:showEvtLst xmlns:p14="http://schemas.microsoft.com/office/powerpoint/2010/main" xmlns="">
        <p14:playEvt time="6449" objId="3"/>
        <p14:stopEvt time="34027" objId="3"/>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06588"/>
            <a:ext cx="10515600" cy="779671"/>
          </a:xfrm>
        </p:spPr>
        <p:txBody>
          <a:bodyPr>
            <a:noAutofit/>
          </a:bodyPr>
          <a:lstStyle/>
          <a:p>
            <a:pPr algn="ctr"/>
            <a:r>
              <a:rPr lang="en-AU" sz="3200" b="1" dirty="0">
                <a:solidFill>
                  <a:schemeClr val="accent1">
                    <a:lumMod val="20000"/>
                    <a:lumOff val="80000"/>
                  </a:schemeClr>
                </a:solidFill>
                <a:effectLst>
                  <a:outerShdw blurRad="38100" dist="38100" dir="2700000" algn="tl">
                    <a:srgbClr val="000000">
                      <a:alpha val="43137"/>
                    </a:srgbClr>
                  </a:outerShdw>
                </a:effectLst>
                <a:latin typeface="Calibri "/>
                <a:ea typeface="Verdana" panose="020B0604030504040204" pitchFamily="34" charset="0"/>
                <a:cs typeface="Verdana" panose="020B0604030504040204" pitchFamily="34" charset="0"/>
              </a:rPr>
              <a:t>Gatekeepers Cottage </a:t>
            </a:r>
            <a:r>
              <a:rPr lang="en-AU" sz="3200" b="1" dirty="0" smtClean="0">
                <a:solidFill>
                  <a:schemeClr val="accent1">
                    <a:lumMod val="20000"/>
                    <a:lumOff val="80000"/>
                  </a:schemeClr>
                </a:solidFill>
                <a:effectLst>
                  <a:outerShdw blurRad="38100" dist="38100" dir="2700000" algn="tl">
                    <a:srgbClr val="000000">
                      <a:alpha val="43137"/>
                    </a:srgbClr>
                  </a:outerShdw>
                </a:effectLst>
                <a:latin typeface="Calibri "/>
                <a:ea typeface="Verdana" panose="020B0604030504040204" pitchFamily="34" charset="0"/>
                <a:cs typeface="Verdana" panose="020B0604030504040204" pitchFamily="34" charset="0"/>
              </a:rPr>
              <a:t>ruin- destroyed in 1968 bushfires</a:t>
            </a:r>
            <a:endParaRPr lang="en-AU" sz="3200" b="1" dirty="0">
              <a:solidFill>
                <a:schemeClr val="accent1">
                  <a:lumMod val="20000"/>
                  <a:lumOff val="80000"/>
                </a:schemeClr>
              </a:solidFill>
              <a:effectLst>
                <a:outerShdw blurRad="38100" dist="38100" dir="2700000" algn="tl">
                  <a:srgbClr val="000000">
                    <a:alpha val="43137"/>
                  </a:srgbClr>
                </a:outerShdw>
              </a:effectLst>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2662357" y="992848"/>
            <a:ext cx="6867285" cy="5148000"/>
          </a:xfrm>
        </p:spPr>
      </p:pic>
      <p:sp>
        <p:nvSpPr>
          <p:cNvPr id="3" name="TextBox 2"/>
          <p:cNvSpPr txBox="1"/>
          <p:nvPr/>
        </p:nvSpPr>
        <p:spPr>
          <a:xfrm>
            <a:off x="72788" y="6245677"/>
            <a:ext cx="11518710" cy="461665"/>
          </a:xfrm>
          <a:prstGeom prst="rect">
            <a:avLst/>
          </a:prstGeom>
          <a:noFill/>
        </p:spPr>
        <p:txBody>
          <a:bodyPr wrap="square" rtlCol="0">
            <a:spAutoFit/>
          </a:bodyPr>
          <a:lstStyle/>
          <a:p>
            <a:pPr algn="ctr"/>
            <a:r>
              <a:rPr lang="en-AU" sz="2400" dirty="0" smtClean="0">
                <a:latin typeface="Calibri "/>
                <a:ea typeface="Verdana" panose="020B0604030504040204" pitchFamily="34" charset="0"/>
                <a:cs typeface="Verdana" panose="020B0604030504040204" pitchFamily="34" charset="0"/>
              </a:rPr>
              <a:t>The gatekeeper controlled the Western Road level crossing. </a:t>
            </a:r>
            <a:r>
              <a:rPr lang="en-AU" sz="2400" i="1" dirty="0" smtClean="0">
                <a:latin typeface="Calibri "/>
                <a:ea typeface="Verdana" panose="020B0604030504040204" pitchFamily="34" charset="0"/>
                <a:cs typeface="Verdana" panose="020B0604030504040204" pitchFamily="34" charset="0"/>
              </a:rPr>
              <a:t>Photo 2010</a:t>
            </a:r>
            <a:endParaRPr lang="en-AU" sz="2400" i="1" dirty="0">
              <a:latin typeface="Calibri "/>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xmlns="" val="2304988613"/>
      </p:ext>
    </p:extLst>
  </p:cSld>
  <p:clrMapOvr>
    <a:masterClrMapping/>
  </p:clrMapOvr>
  <mc:AlternateContent xmlns:mc="http://schemas.openxmlformats.org/markup-compatibility/2006">
    <mc:Choice xmlns:p14="http://schemas.microsoft.com/office/powerpoint/2010/main" xmlns="" Requires="p14">
      <p:transition p14:dur="140" advClick="0" advTm="14450">
        <p14:reveal/>
        <p:sndAc>
          <p:stSnd>
            <p:snd r:embed="rId4" name="Slide 14.wav"/>
          </p:stSnd>
        </p:sndAc>
      </p:transition>
    </mc:Choice>
    <mc:Fallback>
      <p:transition advClick="0" advTm="14450">
        <p:fade/>
        <p:sndAc>
          <p:stSnd>
            <p:snd r:embed="rId2" name="Slide 14.wav"/>
          </p:stSnd>
        </p:sndAc>
      </p:transition>
    </mc:Fallback>
  </mc:AlternateContent>
  <p:timing>
    <p:tnLst>
      <p:par>
        <p:cTn id="1" dur="indefinite" restart="never" nodeType="tmRoot"/>
      </p:par>
    </p:tnLst>
  </p:timing>
  <p:extLst mod="1">
    <p:ext uri="{E180D4A7-C9FB-4DFB-919C-405C955672EB}">
      <p14:showEvtLst xmlns:p14="http://schemas.microsoft.com/office/powerpoint/2010/main" xmlns="">
        <p14:playEvt time="3233" objId="5"/>
        <p14:stopEvt time="19330" objId="5"/>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3177.jpg"/>
          <p:cNvPicPr>
            <a:picLocks noChangeAspect="1"/>
          </p:cNvPicPr>
          <p:nvPr/>
        </p:nvPicPr>
        <p:blipFill>
          <a:blip r:embed="rId2" cstate="print"/>
          <a:stretch>
            <a:fillRect/>
          </a:stretch>
        </p:blipFill>
        <p:spPr>
          <a:xfrm>
            <a:off x="1523271" y="0"/>
            <a:ext cx="9145458" cy="68580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p14:dur="180" advClick="0" advTm="18317">
        <p:split orient="vert"/>
      </p:transition>
    </mc:Choice>
    <mc:Fallback>
      <p:transition advClick="0" advTm="18317">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1174116" y="372980"/>
            <a:ext cx="9860939" cy="5796000"/>
          </a:xfrm>
        </p:spPr>
      </p:pic>
      <p:sp>
        <p:nvSpPr>
          <p:cNvPr id="3" name="TextBox 2"/>
          <p:cNvSpPr txBox="1"/>
          <p:nvPr/>
        </p:nvSpPr>
        <p:spPr>
          <a:xfrm>
            <a:off x="1017431" y="6168980"/>
            <a:ext cx="10174310" cy="707886"/>
          </a:xfrm>
          <a:prstGeom prst="rect">
            <a:avLst/>
          </a:prstGeom>
          <a:noFill/>
        </p:spPr>
        <p:txBody>
          <a:bodyPr wrap="square" rtlCol="0">
            <a:spAutoFit/>
          </a:bodyPr>
          <a:lstStyle/>
          <a:p>
            <a:pPr algn="ctr"/>
            <a:r>
              <a:rPr lang="en-AU" sz="2000" dirty="0" smtClean="0">
                <a:solidFill>
                  <a:schemeClr val="accent1">
                    <a:lumMod val="20000"/>
                    <a:lumOff val="80000"/>
                  </a:schemeClr>
                </a:solidFill>
                <a:latin typeface="Calibri" panose="020F0502020204030204" pitchFamily="34" charset="0"/>
                <a:ea typeface="Verdana" panose="020B0604030504040204" pitchFamily="34" charset="0"/>
                <a:cs typeface="Verdana" panose="020B0604030504040204" pitchFamily="34" charset="0"/>
              </a:rPr>
              <a:t>The second Glenbrook station – view looking east from pedestrian bridge.</a:t>
            </a:r>
          </a:p>
          <a:p>
            <a:pPr algn="ctr"/>
            <a:r>
              <a:rPr lang="en-AU" sz="2000" i="1" dirty="0" smtClean="0">
                <a:solidFill>
                  <a:schemeClr val="accent1">
                    <a:lumMod val="20000"/>
                    <a:lumOff val="80000"/>
                  </a:schemeClr>
                </a:solidFill>
                <a:latin typeface="Calibri" panose="020F0502020204030204" pitchFamily="34" charset="0"/>
                <a:ea typeface="Verdana" panose="020B0604030504040204" pitchFamily="34" charset="0"/>
                <a:cs typeface="Verdana" panose="020B0604030504040204" pitchFamily="34" charset="0"/>
              </a:rPr>
              <a:t>Photo after 1890 and before 1913</a:t>
            </a:r>
            <a:endParaRPr lang="en-AU" sz="2000" i="1" dirty="0">
              <a:solidFill>
                <a:schemeClr val="accent1">
                  <a:lumMod val="20000"/>
                  <a:lumOff val="80000"/>
                </a:schemeClr>
              </a:solidFill>
              <a:latin typeface="Calibri" panose="020F050202020403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xmlns="" val="54039359"/>
      </p:ext>
    </p:extLst>
  </p:cSld>
  <p:clrMapOvr>
    <a:masterClrMapping/>
  </p:clrMapOvr>
  <mc:AlternateContent xmlns:mc="http://schemas.openxmlformats.org/markup-compatibility/2006">
    <mc:Choice xmlns:p14="http://schemas.microsoft.com/office/powerpoint/2010/main" xmlns="" Requires="p14">
      <p:transition p14:dur="230" advClick="0" advTm="23310">
        <p:split orient="vert"/>
        <p:sndAc>
          <p:stSnd>
            <p:snd r:embed="rId4" name="Slide 15.wav"/>
          </p:stSnd>
        </p:sndAc>
      </p:transition>
    </mc:Choice>
    <mc:Fallback>
      <p:transition advClick="0" advTm="23310">
        <p:split orient="vert"/>
        <p:sndAc>
          <p:stSnd>
            <p:snd r:embed="rId2" name="Slide 15.wav"/>
          </p:stSnd>
        </p:sndAc>
      </p:transition>
    </mc:Fallback>
  </mc:AlternateContent>
  <p:timing>
    <p:tnLst>
      <p:par>
        <p:cTn id="1" dur="indefinite" restart="never" nodeType="tmRoot"/>
      </p:par>
    </p:tnLst>
  </p:timing>
  <p:extLst mod="1">
    <p:ext uri="{E180D4A7-C9FB-4DFB-919C-405C955672EB}">
      <p14:showEvtLst xmlns:p14="http://schemas.microsoft.com/office/powerpoint/2010/main" xmlns="">
        <p14:playEvt time="2285" objId="6"/>
        <p14:stopEvt time="24916" objId="6"/>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lenbrook 2nd Staion.jpg"/>
          <p:cNvPicPr>
            <a:picLocks noChangeAspect="1"/>
          </p:cNvPicPr>
          <p:nvPr/>
        </p:nvPicPr>
        <p:blipFill>
          <a:blip r:embed="rId2" cstate="print"/>
          <a:stretch>
            <a:fillRect/>
          </a:stretch>
        </p:blipFill>
        <p:spPr>
          <a:xfrm>
            <a:off x="1446663" y="163774"/>
            <a:ext cx="9307773" cy="6694226"/>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p14:dur="180" advClick="0" advTm="18317">
        <p:split orient="vert"/>
      </p:transition>
    </mc:Choice>
    <mc:Fallback>
      <p:transition advClick="0" advTm="18317">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84302" y="1690688"/>
            <a:ext cx="10515600" cy="4351338"/>
          </a:xfrm>
        </p:spPr>
        <p:txBody>
          <a:bodyPr/>
          <a:lstStyle/>
          <a:p>
            <a:pPr marL="0" indent="0">
              <a:buNone/>
            </a:pPr>
            <a:r>
              <a:rPr lang="en-AU" dirty="0" smtClean="0"/>
              <a:t> </a:t>
            </a:r>
          </a:p>
          <a:p>
            <a:pPr marL="0" indent="0">
              <a:buNone/>
            </a:pPr>
            <a:r>
              <a:rPr lang="en-AU" sz="3200" b="1" dirty="0" smtClean="0">
                <a:solidFill>
                  <a:schemeClr val="accent1">
                    <a:lumMod val="20000"/>
                    <a:lumOff val="80000"/>
                  </a:schemeClr>
                </a:solidFill>
                <a:cs typeface="Arial" panose="020B0604020202020204" pitchFamily="34" charset="0"/>
              </a:rPr>
              <a:t>The Western railway line was operating to Penrith in 1864 and the next challenge was to ascend Lapstone Hill.</a:t>
            </a:r>
          </a:p>
          <a:p>
            <a:pPr marL="0" indent="0">
              <a:buNone/>
            </a:pPr>
            <a:endParaRPr lang="en-AU" sz="3200" b="1" dirty="0">
              <a:solidFill>
                <a:schemeClr val="accent1">
                  <a:lumMod val="20000"/>
                  <a:lumOff val="80000"/>
                </a:schemeClr>
              </a:solidFill>
              <a:cs typeface="Arial" panose="020B0604020202020204" pitchFamily="34" charset="0"/>
            </a:endParaRPr>
          </a:p>
          <a:p>
            <a:pPr marL="0" indent="0">
              <a:buNone/>
            </a:pPr>
            <a:r>
              <a:rPr lang="en-AU" sz="3200" b="1" dirty="0" smtClean="0">
                <a:solidFill>
                  <a:schemeClr val="accent1">
                    <a:lumMod val="20000"/>
                    <a:lumOff val="80000"/>
                  </a:schemeClr>
                </a:solidFill>
                <a:cs typeface="Arial" panose="020B0604020202020204" pitchFamily="34" charset="0"/>
              </a:rPr>
              <a:t>Cost constraints imposed by the Colonial Government meant that expensive tunnels could not be built and so a zig-</a:t>
            </a:r>
            <a:r>
              <a:rPr lang="en-AU" sz="3200" b="1" dirty="0" err="1">
                <a:solidFill>
                  <a:schemeClr val="accent1">
                    <a:lumMod val="20000"/>
                    <a:lumOff val="80000"/>
                  </a:schemeClr>
                </a:solidFill>
                <a:cs typeface="Arial" panose="020B0604020202020204" pitchFamily="34" charset="0"/>
              </a:rPr>
              <a:t>z</a:t>
            </a:r>
            <a:r>
              <a:rPr lang="en-AU" sz="3200" b="1" dirty="0" err="1" smtClean="0">
                <a:solidFill>
                  <a:schemeClr val="accent1">
                    <a:lumMod val="20000"/>
                    <a:lumOff val="80000"/>
                  </a:schemeClr>
                </a:solidFill>
                <a:cs typeface="Arial" panose="020B0604020202020204" pitchFamily="34" charset="0"/>
              </a:rPr>
              <a:t>ag</a:t>
            </a:r>
            <a:r>
              <a:rPr lang="en-AU" sz="3200" b="1" dirty="0" smtClean="0">
                <a:solidFill>
                  <a:schemeClr val="accent1">
                    <a:lumMod val="20000"/>
                    <a:lumOff val="80000"/>
                  </a:schemeClr>
                </a:solidFill>
                <a:cs typeface="Arial" panose="020B0604020202020204" pitchFamily="34" charset="0"/>
              </a:rPr>
              <a:t> layout was used to get the single track line over the top of Lapstone Hill.</a:t>
            </a:r>
            <a:endParaRPr lang="en-AU" sz="3200" b="1" dirty="0">
              <a:solidFill>
                <a:schemeClr val="accent1">
                  <a:lumMod val="20000"/>
                  <a:lumOff val="80000"/>
                </a:schemeClr>
              </a:solidFill>
              <a:cs typeface="Arial" panose="020B0604020202020204" pitchFamily="34" charset="0"/>
            </a:endParaRPr>
          </a:p>
        </p:txBody>
      </p:sp>
    </p:spTree>
    <p:extLst>
      <p:ext uri="{BB962C8B-B14F-4D97-AF65-F5344CB8AC3E}">
        <p14:creationId xmlns:p14="http://schemas.microsoft.com/office/powerpoint/2010/main" xmlns="" val="68790086"/>
      </p:ext>
    </p:extLst>
  </p:cSld>
  <p:clrMapOvr>
    <a:masterClrMapping/>
  </p:clrMapOvr>
  <mc:AlternateContent xmlns:mc="http://schemas.openxmlformats.org/markup-compatibility/2006">
    <mc:Choice xmlns:p14="http://schemas.microsoft.com/office/powerpoint/2010/main" xmlns="" Requires="p14">
      <p:transition p14:dur="180" advClick="0" advTm="18317">
        <p14:reveal/>
      </p:transition>
    </mc:Choice>
    <mc:Fallback>
      <p:transition advClick="0" advTm="18317">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5910" y="5938012"/>
            <a:ext cx="11430190" cy="708394"/>
          </a:xfrm>
        </p:spPr>
        <p:txBody>
          <a:bodyPr>
            <a:normAutofit/>
          </a:bodyPr>
          <a:lstStyle/>
          <a:p>
            <a:pPr algn="ctr"/>
            <a:r>
              <a:rPr lang="en-AU" sz="2400" dirty="0">
                <a:solidFill>
                  <a:schemeClr val="accent1">
                    <a:lumMod val="20000"/>
                    <a:lumOff val="8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The same </a:t>
            </a:r>
            <a:r>
              <a:rPr lang="en-AU" sz="2400" dirty="0" smtClean="0">
                <a:solidFill>
                  <a:schemeClr val="accent1">
                    <a:lumMod val="20000"/>
                    <a:lumOff val="8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location now! </a:t>
            </a:r>
            <a:r>
              <a:rPr lang="en-AU" sz="2400" i="1" dirty="0" smtClean="0">
                <a:solidFill>
                  <a:schemeClr val="accent1">
                    <a:lumMod val="20000"/>
                    <a:lumOff val="8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Photo </a:t>
            </a:r>
            <a:r>
              <a:rPr lang="en-AU" sz="2400" i="1" dirty="0">
                <a:solidFill>
                  <a:schemeClr val="accent1">
                    <a:lumMod val="20000"/>
                    <a:lumOff val="8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September 2013</a:t>
            </a:r>
          </a:p>
        </p:txBody>
      </p:sp>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xmlns="" val="0"/>
              </a:ext>
            </a:extLst>
          </a:blip>
          <a:stretch>
            <a:fillRect/>
          </a:stretch>
        </p:blipFill>
        <p:spPr>
          <a:xfrm>
            <a:off x="1854459" y="203432"/>
            <a:ext cx="8754970" cy="5796000"/>
          </a:xfrm>
        </p:spPr>
      </p:pic>
      <p:pic>
        <p:nvPicPr>
          <p:cNvPr id="6" name="PP 13">
            <a:hlinkClick r:id="" action="ppaction://media"/>
          </p:cNvPr>
          <p:cNvPicPr>
            <a:picLocks noChangeAspect="1"/>
          </p:cNvPicPr>
          <p:nvPr>
            <a:audioFile r:link="rId1"/>
            <p:extLst>
              <p:ext uri="{DAA4B4D4-6D71-4841-9C94-3DE7FCFB9230}">
                <p14:media xmlns:p14="http://schemas.microsoft.com/office/powerpoint/2010/main" xmlns="" r:embed="rId5"/>
              </p:ext>
            </p:extLst>
          </p:nvPr>
        </p:nvPicPr>
        <p:blipFill>
          <a:blip r:embed="rId6" cstate="print"/>
          <a:stretch>
            <a:fillRect/>
          </a:stretch>
        </p:blipFill>
        <p:spPr>
          <a:xfrm>
            <a:off x="12983570" y="1882254"/>
            <a:ext cx="609600" cy="609600"/>
          </a:xfrm>
          <a:prstGeom prst="rect">
            <a:avLst/>
          </a:prstGeom>
        </p:spPr>
      </p:pic>
    </p:spTree>
    <p:extLst>
      <p:ext uri="{BB962C8B-B14F-4D97-AF65-F5344CB8AC3E}">
        <p14:creationId xmlns:p14="http://schemas.microsoft.com/office/powerpoint/2010/main" xmlns="" val="1339446100"/>
      </p:ext>
    </p:extLst>
  </p:cSld>
  <p:clrMapOvr>
    <a:masterClrMapping/>
  </p:clrMapOvr>
  <mc:AlternateContent xmlns:mc="http://schemas.openxmlformats.org/markup-compatibility/2006">
    <mc:Choice xmlns:p14="http://schemas.microsoft.com/office/powerpoint/2010/main" xmlns="" Requires="p14">
      <p:transition p14:dur="120" advClick="0" advTm="12310">
        <p14:reveal/>
        <p:sndAc>
          <p:stSnd>
            <p:snd r:embed="rId7" name="Slide 16.wav"/>
          </p:stSnd>
        </p:sndAc>
      </p:transition>
    </mc:Choice>
    <mc:Fallback>
      <p:transition advClick="0" advTm="12310">
        <p:fade/>
        <p:sndAc>
          <p:stSnd>
            <p:snd r:embed="rId3" name="Slide 16.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871" fill="hold"/>
                                        <p:tgtEl>
                                          <p:spTgt spid="6"/>
                                        </p:tgtEl>
                                      </p:cBhvr>
                                    </p:cmd>
                                  </p:childTnLst>
                                </p:cTn>
                              </p:par>
                            </p:childTnLst>
                          </p:cTn>
                        </p:par>
                      </p:childTnLst>
                    </p:cTn>
                  </p:par>
                </p:childTnLst>
              </p:cTn>
              <p:nextCondLst>
                <p:cond evt="onClick" delay="0">
                  <p:tgtEl>
                    <p:spTgt spid="6"/>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mod="1">
    <p:ext uri="{E180D4A7-C9FB-4DFB-919C-405C955672EB}">
      <p14:showEvtLst xmlns:p14="http://schemas.microsoft.com/office/powerpoint/2010/main" xmlns="">
        <p14:playEvt time="1869" objId="6"/>
        <p14:stopEvt time="10020" objId="6"/>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09182"/>
            <a:ext cx="10515600" cy="575824"/>
          </a:xfrm>
        </p:spPr>
        <p:txBody>
          <a:bodyPr>
            <a:normAutofit/>
          </a:bodyPr>
          <a:lstStyle/>
          <a:p>
            <a:pPr algn="ctr"/>
            <a:r>
              <a:rPr lang="en-AU" sz="3200" b="1" dirty="0">
                <a:solidFill>
                  <a:schemeClr val="accent1">
                    <a:lumMod val="20000"/>
                    <a:lumOff val="80000"/>
                  </a:schemeClr>
                </a:solidFill>
                <a:effectLst>
                  <a:outerShdw blurRad="38100" dist="38100" dir="2700000" algn="tl">
                    <a:srgbClr val="000000">
                      <a:alpha val="43137"/>
                    </a:srgbClr>
                  </a:outerShdw>
                </a:effectLst>
                <a:latin typeface="Calibri "/>
                <a:ea typeface="Verdana" panose="020B0604030504040204" pitchFamily="34" charset="0"/>
                <a:cs typeface="Verdana" panose="020B0604030504040204" pitchFamily="34" charset="0"/>
              </a:rPr>
              <a:t>Glenbrook Gorge</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1956426" y="675000"/>
            <a:ext cx="8475461" cy="5508000"/>
          </a:xfrm>
        </p:spPr>
      </p:pic>
      <p:sp>
        <p:nvSpPr>
          <p:cNvPr id="3" name="TextBox 2"/>
          <p:cNvSpPr txBox="1"/>
          <p:nvPr/>
        </p:nvSpPr>
        <p:spPr>
          <a:xfrm>
            <a:off x="300251" y="6172994"/>
            <a:ext cx="11891749" cy="400110"/>
          </a:xfrm>
          <a:prstGeom prst="rect">
            <a:avLst/>
          </a:prstGeom>
          <a:noFill/>
        </p:spPr>
        <p:txBody>
          <a:bodyPr wrap="square" rtlCol="0">
            <a:spAutoFit/>
          </a:bodyPr>
          <a:lstStyle/>
          <a:p>
            <a:pPr algn="ctr"/>
            <a:r>
              <a:rPr lang="en-AU" sz="2000" dirty="0" smtClean="0">
                <a:solidFill>
                  <a:schemeClr val="accent1">
                    <a:lumMod val="20000"/>
                    <a:lumOff val="80000"/>
                  </a:schemeClr>
                </a:solidFill>
                <a:ea typeface="Verdana" panose="020B0604030504040204" pitchFamily="34" charset="0"/>
                <a:cs typeface="Verdana" panose="020B0604030504040204" pitchFamily="34" charset="0"/>
              </a:rPr>
              <a:t>This is the present route of the 1910-1913 double track railway with its spectacular deep cuttings. </a:t>
            </a:r>
            <a:r>
              <a:rPr lang="en-AU" sz="2000" i="1" dirty="0" smtClean="0">
                <a:solidFill>
                  <a:schemeClr val="accent1">
                    <a:lumMod val="20000"/>
                    <a:lumOff val="80000"/>
                  </a:schemeClr>
                </a:solidFill>
                <a:ea typeface="Verdana" panose="020B0604030504040204" pitchFamily="34" charset="0"/>
                <a:cs typeface="Verdana" panose="020B0604030504040204" pitchFamily="34" charset="0"/>
              </a:rPr>
              <a:t>Photo 2010</a:t>
            </a:r>
            <a:endParaRPr lang="en-AU" sz="2000" i="1" dirty="0">
              <a:solidFill>
                <a:schemeClr val="accent1">
                  <a:lumMod val="20000"/>
                  <a:lumOff val="80000"/>
                </a:schemeClr>
              </a:solidFill>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xmlns="" val="3069787465"/>
      </p:ext>
    </p:extLst>
  </p:cSld>
  <p:clrMapOvr>
    <a:masterClrMapping/>
  </p:clrMapOvr>
  <mc:AlternateContent xmlns:mc="http://schemas.openxmlformats.org/markup-compatibility/2006">
    <mc:Choice xmlns:p14="http://schemas.microsoft.com/office/powerpoint/2010/main" xmlns="" Requires="p14">
      <p:transition p14:dur="170" advClick="0" advTm="17310">
        <p14:reveal/>
        <p:sndAc>
          <p:stSnd>
            <p:snd r:embed="rId4" name="Slide 17.wav"/>
          </p:stSnd>
        </p:sndAc>
      </p:transition>
    </mc:Choice>
    <mc:Fallback>
      <p:transition advClick="0" advTm="17310">
        <p:fade/>
        <p:sndAc>
          <p:stSnd>
            <p:snd r:embed="rId2" name="Slide 17.wav"/>
          </p:stSnd>
        </p:sndAc>
      </p:transition>
    </mc:Fallback>
  </mc:AlternateContent>
  <p:timing>
    <p:tnLst>
      <p:par>
        <p:cTn id="1" dur="indefinite" restart="never" nodeType="tmRoot"/>
      </p:par>
    </p:tnLst>
  </p:timing>
  <p:extLst mod="1">
    <p:ext uri="{E180D4A7-C9FB-4DFB-919C-405C955672EB}">
      <p14:showEvtLst xmlns:p14="http://schemas.microsoft.com/office/powerpoint/2010/main" xmlns="">
        <p14:playEvt time="1876" objId="5"/>
        <p14:stopEvt time="20485" objId="5"/>
      </p14:showEvt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2046538" y="553693"/>
            <a:ext cx="8235401" cy="5868000"/>
          </a:xfrm>
        </p:spPr>
      </p:pic>
      <p:sp>
        <p:nvSpPr>
          <p:cNvPr id="11" name="Title 10"/>
          <p:cNvSpPr txBox="1">
            <a:spLocks noGrp="1"/>
          </p:cNvSpPr>
          <p:nvPr>
            <p:ph type="title"/>
          </p:nvPr>
        </p:nvSpPr>
        <p:spPr>
          <a:xfrm>
            <a:off x="136478" y="60125"/>
            <a:ext cx="12055522" cy="480131"/>
          </a:xfrm>
          <a:prstGeom prst="rect">
            <a:avLst/>
          </a:prstGeom>
          <a:noFill/>
        </p:spPr>
        <p:txBody>
          <a:bodyPr wrap="square" rtlCol="0">
            <a:spAutoFit/>
          </a:bodyPr>
          <a:lstStyle/>
          <a:p>
            <a:pPr algn="ctr"/>
            <a:r>
              <a:rPr lang="en-AU" sz="2800" b="1" dirty="0" smtClean="0">
                <a:solidFill>
                  <a:schemeClr val="accent1">
                    <a:lumMod val="20000"/>
                    <a:lumOff val="80000"/>
                  </a:schemeClr>
                </a:solidFill>
                <a:effectLst>
                  <a:outerShdw blurRad="38100" dist="38100" dir="2700000" algn="tl">
                    <a:srgbClr val="000000">
                      <a:alpha val="43137"/>
                    </a:srgbClr>
                  </a:outerShdw>
                </a:effectLst>
                <a:latin typeface="+mn-lt"/>
                <a:ea typeface="Verdana" panose="020B0604030504040204" pitchFamily="34" charset="0"/>
                <a:cs typeface="Verdana" panose="020B0604030504040204" pitchFamily="34" charset="0"/>
              </a:rPr>
              <a:t>Glenbrook Tunnel- </a:t>
            </a:r>
            <a:r>
              <a:rPr lang="en-AU" sz="2800" dirty="0" smtClean="0">
                <a:solidFill>
                  <a:schemeClr val="accent1">
                    <a:lumMod val="20000"/>
                    <a:lumOff val="80000"/>
                  </a:schemeClr>
                </a:solidFill>
                <a:effectLst>
                  <a:outerShdw blurRad="38100" dist="38100" dir="2700000" algn="tl">
                    <a:srgbClr val="000000">
                      <a:alpha val="43137"/>
                    </a:srgbClr>
                  </a:outerShdw>
                </a:effectLst>
                <a:latin typeface="+mn-lt"/>
                <a:ea typeface="Verdana" panose="020B0604030504040204" pitchFamily="34" charset="0"/>
                <a:cs typeface="Verdana" panose="020B0604030504040204" pitchFamily="34" charset="0"/>
              </a:rPr>
              <a:t>the Gorge route also needed a short double track tunnel. </a:t>
            </a:r>
            <a:endParaRPr lang="en-AU" sz="2800" i="1" dirty="0">
              <a:solidFill>
                <a:schemeClr val="accent1">
                  <a:lumMod val="20000"/>
                  <a:lumOff val="80000"/>
                </a:schemeClr>
              </a:solidFill>
              <a:effectLst>
                <a:outerShdw blurRad="38100" dist="38100" dir="2700000" algn="tl">
                  <a:srgbClr val="000000">
                    <a:alpha val="43137"/>
                  </a:srgbClr>
                </a:outerShdw>
              </a:effectLst>
              <a:latin typeface="+mn-lt"/>
              <a:ea typeface="Verdana" panose="020B0604030504040204" pitchFamily="34" charset="0"/>
              <a:cs typeface="Verdana" panose="020B0604030504040204" pitchFamily="34" charset="0"/>
            </a:endParaRPr>
          </a:p>
        </p:txBody>
      </p:sp>
      <p:sp>
        <p:nvSpPr>
          <p:cNvPr id="12" name="TextBox 11"/>
          <p:cNvSpPr txBox="1"/>
          <p:nvPr/>
        </p:nvSpPr>
        <p:spPr>
          <a:xfrm>
            <a:off x="395785" y="6237027"/>
            <a:ext cx="1269242" cy="369332"/>
          </a:xfrm>
          <a:prstGeom prst="rect">
            <a:avLst/>
          </a:prstGeom>
          <a:noFill/>
        </p:spPr>
        <p:txBody>
          <a:bodyPr wrap="square" rtlCol="0">
            <a:spAutoFit/>
          </a:bodyPr>
          <a:lstStyle/>
          <a:p>
            <a:r>
              <a:rPr lang="en-AU" i="1" dirty="0">
                <a:solidFill>
                  <a:schemeClr val="accent1">
                    <a:lumMod val="20000"/>
                    <a:lumOff val="80000"/>
                  </a:schemeClr>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Photo 1911</a:t>
            </a:r>
            <a:endParaRPr lang="en-AU" dirty="0"/>
          </a:p>
        </p:txBody>
      </p:sp>
    </p:spTree>
    <p:extLst>
      <p:ext uri="{BB962C8B-B14F-4D97-AF65-F5344CB8AC3E}">
        <p14:creationId xmlns:p14="http://schemas.microsoft.com/office/powerpoint/2010/main" xmlns="" val="1510625792"/>
      </p:ext>
    </p:extLst>
  </p:cSld>
  <p:clrMapOvr>
    <a:masterClrMapping/>
  </p:clrMapOvr>
  <mc:AlternateContent xmlns:mc="http://schemas.openxmlformats.org/markup-compatibility/2006">
    <mc:Choice xmlns:p14="http://schemas.microsoft.com/office/powerpoint/2010/main" xmlns="" Requires="p14">
      <p:transition p14:dur="140" advClick="0" advTm="14310">
        <p14:reveal/>
        <p:sndAc>
          <p:stSnd>
            <p:snd r:embed="rId4" name="Slide 18.wav"/>
          </p:stSnd>
        </p:sndAc>
      </p:transition>
    </mc:Choice>
    <mc:Fallback>
      <p:transition advClick="0" advTm="14310">
        <p:fade/>
        <p:sndAc>
          <p:stSnd>
            <p:snd r:embed="rId2" name="Slide 18.wav"/>
          </p:stSnd>
        </p:sndAc>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2024889" y="0"/>
            <a:ext cx="8142222" cy="6078828"/>
          </a:xfrm>
        </p:spPr>
      </p:pic>
      <p:sp>
        <p:nvSpPr>
          <p:cNvPr id="5" name="TextBox 4"/>
          <p:cNvSpPr txBox="1"/>
          <p:nvPr/>
        </p:nvSpPr>
        <p:spPr>
          <a:xfrm>
            <a:off x="0" y="6143223"/>
            <a:ext cx="11859904" cy="461665"/>
          </a:xfrm>
          <a:prstGeom prst="rect">
            <a:avLst/>
          </a:prstGeom>
          <a:noFill/>
        </p:spPr>
        <p:txBody>
          <a:bodyPr wrap="square" rtlCol="0">
            <a:spAutoFit/>
          </a:bodyPr>
          <a:lstStyle/>
          <a:p>
            <a:pPr algn="ctr"/>
            <a:r>
              <a:rPr lang="en-AU" sz="1100" dirty="0" smtClean="0">
                <a:latin typeface="Verdana" panose="020B0604030504040204" pitchFamily="34" charset="0"/>
                <a:ea typeface="Verdana" panose="020B0604030504040204" pitchFamily="34" charset="0"/>
                <a:cs typeface="Verdana" panose="020B0604030504040204" pitchFamily="34" charset="0"/>
              </a:rPr>
              <a:t> </a:t>
            </a:r>
            <a:r>
              <a:rPr lang="en-AU" sz="2400" dirty="0" smtClean="0">
                <a:solidFill>
                  <a:schemeClr val="accent1">
                    <a:lumMod val="20000"/>
                    <a:lumOff val="80000"/>
                  </a:schemeClr>
                </a:solidFill>
                <a:effectLst>
                  <a:outerShdw blurRad="38100" dist="38100" dir="2700000" algn="tl">
                    <a:srgbClr val="000000">
                      <a:alpha val="43137"/>
                    </a:srgbClr>
                  </a:outerShdw>
                </a:effectLst>
                <a:latin typeface="Calibri" panose="020F0502020204030204" pitchFamily="34" charset="0"/>
                <a:ea typeface="Verdana" panose="020B0604030504040204" pitchFamily="34" charset="0"/>
                <a:cs typeface="Verdana" panose="020B0604030504040204" pitchFamily="34" charset="0"/>
              </a:rPr>
              <a:t>Valley Heights Locomotive </a:t>
            </a:r>
            <a:r>
              <a:rPr lang="en-AU" sz="2400" dirty="0">
                <a:solidFill>
                  <a:schemeClr val="accent1">
                    <a:lumMod val="20000"/>
                    <a:lumOff val="80000"/>
                  </a:schemeClr>
                </a:solidFill>
                <a:effectLst>
                  <a:outerShdw blurRad="38100" dist="38100" dir="2700000" algn="tl">
                    <a:srgbClr val="000000">
                      <a:alpha val="43137"/>
                    </a:srgbClr>
                  </a:outerShdw>
                </a:effectLst>
                <a:latin typeface="Calibri" panose="020F0502020204030204" pitchFamily="34" charset="0"/>
                <a:ea typeface="Verdana" panose="020B0604030504040204" pitchFamily="34" charset="0"/>
                <a:cs typeface="Verdana" panose="020B0604030504040204" pitchFamily="34" charset="0"/>
              </a:rPr>
              <a:t>Depot - Courtesy VHLDHM </a:t>
            </a:r>
            <a:r>
              <a:rPr lang="en-AU" sz="2400" dirty="0" smtClean="0">
                <a:solidFill>
                  <a:schemeClr val="accent1">
                    <a:lumMod val="20000"/>
                    <a:lumOff val="80000"/>
                  </a:schemeClr>
                </a:solidFill>
                <a:effectLst>
                  <a:outerShdw blurRad="38100" dist="38100" dir="2700000" algn="tl">
                    <a:srgbClr val="000000">
                      <a:alpha val="43137"/>
                    </a:srgbClr>
                  </a:outerShdw>
                </a:effectLst>
                <a:latin typeface="Calibri" panose="020F0502020204030204" pitchFamily="34" charset="0"/>
                <a:ea typeface="Verdana" panose="020B0604030504040204" pitchFamily="34" charset="0"/>
                <a:cs typeface="Verdana" panose="020B0604030504040204" pitchFamily="34" charset="0"/>
              </a:rPr>
              <a:t>Collection </a:t>
            </a:r>
            <a:r>
              <a:rPr lang="en-AU" sz="2400" i="1" dirty="0" smtClean="0">
                <a:solidFill>
                  <a:schemeClr val="accent1">
                    <a:lumMod val="20000"/>
                    <a:lumOff val="80000"/>
                  </a:schemeClr>
                </a:solidFill>
                <a:effectLst>
                  <a:outerShdw blurRad="38100" dist="38100" dir="2700000" algn="tl">
                    <a:srgbClr val="000000">
                      <a:alpha val="43137"/>
                    </a:srgbClr>
                  </a:outerShdw>
                </a:effectLst>
                <a:latin typeface="Calibri" panose="020F0502020204030204" pitchFamily="34" charset="0"/>
                <a:ea typeface="Verdana" panose="020B0604030504040204" pitchFamily="34" charset="0"/>
                <a:cs typeface="Verdana" panose="020B0604030504040204" pitchFamily="34" charset="0"/>
              </a:rPr>
              <a:t>Photo about 1950</a:t>
            </a:r>
          </a:p>
        </p:txBody>
      </p:sp>
    </p:spTree>
    <p:extLst>
      <p:ext uri="{BB962C8B-B14F-4D97-AF65-F5344CB8AC3E}">
        <p14:creationId xmlns:p14="http://schemas.microsoft.com/office/powerpoint/2010/main" xmlns="" val="2328426497"/>
      </p:ext>
    </p:extLst>
  </p:cSld>
  <p:clrMapOvr>
    <a:masterClrMapping/>
  </p:clrMapOvr>
  <mc:AlternateContent xmlns:mc="http://schemas.openxmlformats.org/markup-compatibility/2006">
    <mc:Choice xmlns:p14="http://schemas.microsoft.com/office/powerpoint/2010/main" xmlns="" Requires="p14">
      <p:transition p14:dur="150" advClick="0" advTm="15310">
        <p14:reveal/>
        <p:sndAc>
          <p:stSnd>
            <p:snd r:embed="rId4" name="Slide 19.wav"/>
          </p:stSnd>
        </p:sndAc>
      </p:transition>
    </mc:Choice>
    <mc:Fallback>
      <p:transition advClick="0" advTm="15310">
        <p:fade/>
        <p:sndAc>
          <p:stSnd>
            <p:snd r:embed="rId2" name="Slide 19.wav"/>
          </p:stSnd>
        </p:sndAc>
      </p:transition>
    </mc:Fallback>
  </mc:AlternateContent>
  <p:timing>
    <p:tnLst>
      <p:par>
        <p:cTn id="1" dur="indefinite" restart="never" nodeType="tmRoot"/>
      </p:par>
    </p:tnLst>
  </p:timing>
  <p:extLst mod="1">
    <p:ext uri="{E180D4A7-C9FB-4DFB-919C-405C955672EB}">
      <p14:showEvtLst xmlns:p14="http://schemas.microsoft.com/office/powerpoint/2010/main" xmlns="">
        <p14:playEvt time="2745" objId="3"/>
        <p14:stopEvt time="18773" objId="3"/>
      </p14:showEvt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9962" y="710687"/>
            <a:ext cx="10515600" cy="654089"/>
          </a:xfrm>
        </p:spPr>
        <p:txBody>
          <a:bodyPr>
            <a:noAutofit/>
          </a:bodyPr>
          <a:lstStyle/>
          <a:p>
            <a:pPr marL="0" indent="0" algn="ctr">
              <a:buNone/>
            </a:pPr>
            <a:r>
              <a:rPr lang="en-AU" sz="4400" b="1" dirty="0" smtClean="0">
                <a:solidFill>
                  <a:schemeClr val="accent1">
                    <a:lumMod val="20000"/>
                    <a:lumOff val="80000"/>
                  </a:schemeClr>
                </a:solidFill>
                <a:effectLst>
                  <a:outerShdw blurRad="38100" dist="38100" dir="2700000" algn="tl">
                    <a:srgbClr val="000000">
                      <a:alpha val="43137"/>
                    </a:srgbClr>
                  </a:outerShdw>
                </a:effectLst>
              </a:rPr>
              <a:t>Pointsman’s Cottage</a:t>
            </a:r>
            <a:endParaRPr lang="en-AU" sz="4400" b="1" dirty="0">
              <a:solidFill>
                <a:schemeClr val="accent1">
                  <a:lumMod val="20000"/>
                  <a:lumOff val="80000"/>
                </a:schemeClr>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758393" y="1550818"/>
            <a:ext cx="6749044" cy="4932000"/>
          </a:xfrm>
          <a:prstGeom prst="rect">
            <a:avLst/>
          </a:prstGeom>
        </p:spPr>
      </p:pic>
    </p:spTree>
    <p:extLst>
      <p:ext uri="{BB962C8B-B14F-4D97-AF65-F5344CB8AC3E}">
        <p14:creationId xmlns:p14="http://schemas.microsoft.com/office/powerpoint/2010/main" xmlns="" val="3718045305"/>
      </p:ext>
    </p:extLst>
  </p:cSld>
  <p:clrMapOvr>
    <a:masterClrMapping/>
  </p:clrMapOvr>
  <mc:AlternateContent xmlns:mc="http://schemas.openxmlformats.org/markup-compatibility/2006">
    <mc:Choice xmlns:p14="http://schemas.microsoft.com/office/powerpoint/2010/main" xmlns="" Requires="p14">
      <p:transition p14:dur="160" advClick="0" advTm="16310">
        <p14:reveal/>
        <p:sndAc>
          <p:stSnd>
            <p:snd r:embed="rId4" name="Slide 20 Pointsman Cottage.wav"/>
          </p:stSnd>
        </p:sndAc>
      </p:transition>
    </mc:Choice>
    <mc:Fallback>
      <p:transition advClick="0" advTm="16310">
        <p:fade/>
        <p:sndAc>
          <p:stSnd>
            <p:snd r:embed="rId2" name="Slide 20 Pointsman Cottage.wav"/>
          </p:stSnd>
        </p:sndAc>
      </p:transition>
    </mc:Fallback>
  </mc:AlternateContent>
  <p:timing>
    <p:tnLst>
      <p:par>
        <p:cTn id="1" dur="indefinite" restart="never" nodeType="tmRoot"/>
      </p:par>
    </p:tnLst>
  </p:timing>
  <p:extLst mod="1">
    <p:ext uri="{E180D4A7-C9FB-4DFB-919C-405C955672EB}">
      <p14:showEvtLst xmlns:p14="http://schemas.microsoft.com/office/powerpoint/2010/main" xmlns="">
        <p14:playEvt time="1937" objId="6"/>
        <p14:stopEvt time="16958" objId="6"/>
      </p14:showEvt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AU" sz="4800" b="1" dirty="0" smtClean="0">
                <a:solidFill>
                  <a:schemeClr val="accent1">
                    <a:lumMod val="20000"/>
                    <a:lumOff val="80000"/>
                  </a:schemeClr>
                </a:solidFill>
                <a:effectLst>
                  <a:outerShdw blurRad="38100" dist="38100" dir="2700000" algn="tl">
                    <a:srgbClr val="000000">
                      <a:alpha val="43137"/>
                    </a:srgbClr>
                  </a:outerShdw>
                </a:effectLst>
                <a:latin typeface="+mn-lt"/>
              </a:rPr>
              <a:t>Acknowledgements and Credits</a:t>
            </a:r>
            <a:endParaRPr lang="en-AU" sz="4800" b="1" dirty="0">
              <a:solidFill>
                <a:schemeClr val="accent1">
                  <a:lumMod val="20000"/>
                  <a:lumOff val="80000"/>
                </a:schemeClr>
              </a:solidFill>
              <a:effectLst>
                <a:outerShdw blurRad="38100" dist="38100" dir="2700000" algn="tl">
                  <a:srgbClr val="000000">
                    <a:alpha val="43137"/>
                  </a:srgbClr>
                </a:outerShdw>
              </a:effectLst>
              <a:latin typeface="+mn-lt"/>
            </a:endParaRPr>
          </a:p>
        </p:txBody>
      </p:sp>
      <p:sp>
        <p:nvSpPr>
          <p:cNvPr id="4" name="Content Placeholder 3"/>
          <p:cNvSpPr>
            <a:spLocks noGrp="1"/>
          </p:cNvSpPr>
          <p:nvPr>
            <p:ph sz="half" idx="2"/>
          </p:nvPr>
        </p:nvSpPr>
        <p:spPr>
          <a:xfrm>
            <a:off x="769962" y="1608802"/>
            <a:ext cx="5157787" cy="4498975"/>
          </a:xfrm>
        </p:spPr>
        <p:txBody>
          <a:bodyPr>
            <a:normAutofit/>
          </a:bodyPr>
          <a:lstStyle/>
          <a:p>
            <a:r>
              <a:rPr lang="en-AU" sz="2400" b="1" dirty="0">
                <a:solidFill>
                  <a:schemeClr val="accent1">
                    <a:lumMod val="20000"/>
                    <a:lumOff val="80000"/>
                  </a:schemeClr>
                </a:solidFill>
                <a:effectLst>
                  <a:outerShdw blurRad="38100" dist="38100" dir="2700000" algn="tl">
                    <a:srgbClr val="000000">
                      <a:alpha val="43137"/>
                    </a:srgbClr>
                  </a:outerShdw>
                </a:effectLst>
              </a:rPr>
              <a:t>Prepared </a:t>
            </a:r>
            <a:r>
              <a:rPr lang="en-AU" sz="2400" b="1" dirty="0" smtClean="0">
                <a:solidFill>
                  <a:schemeClr val="accent1">
                    <a:lumMod val="20000"/>
                    <a:lumOff val="80000"/>
                  </a:schemeClr>
                </a:solidFill>
                <a:effectLst>
                  <a:outerShdw blurRad="38100" dist="38100" dir="2700000" algn="tl">
                    <a:srgbClr val="000000">
                      <a:alpha val="43137"/>
                    </a:srgbClr>
                  </a:outerShdw>
                </a:effectLst>
              </a:rPr>
              <a:t>by the Glenbrook </a:t>
            </a:r>
            <a:r>
              <a:rPr lang="en-AU" sz="2400" b="1" dirty="0">
                <a:solidFill>
                  <a:schemeClr val="accent1">
                    <a:lumMod val="20000"/>
                    <a:lumOff val="80000"/>
                  </a:schemeClr>
                </a:solidFill>
                <a:effectLst>
                  <a:outerShdw blurRad="38100" dist="38100" dir="2700000" algn="tl">
                    <a:srgbClr val="000000">
                      <a:alpha val="43137"/>
                    </a:srgbClr>
                  </a:outerShdw>
                </a:effectLst>
              </a:rPr>
              <a:t>&amp; District Historical Society </a:t>
            </a:r>
            <a:r>
              <a:rPr lang="en-AU" sz="2400" b="1" dirty="0" smtClean="0">
                <a:solidFill>
                  <a:schemeClr val="accent1">
                    <a:lumMod val="20000"/>
                    <a:lumOff val="80000"/>
                  </a:schemeClr>
                </a:solidFill>
                <a:effectLst>
                  <a:outerShdw blurRad="38100" dist="38100" dir="2700000" algn="tl">
                    <a:srgbClr val="000000">
                      <a:alpha val="43137"/>
                    </a:srgbClr>
                  </a:outerShdw>
                </a:effectLst>
              </a:rPr>
              <a:t>for </a:t>
            </a:r>
            <a:r>
              <a:rPr lang="en-AU" sz="2400" b="1" dirty="0">
                <a:solidFill>
                  <a:schemeClr val="accent1">
                    <a:lumMod val="20000"/>
                    <a:lumOff val="80000"/>
                  </a:schemeClr>
                </a:solidFill>
                <a:effectLst>
                  <a:outerShdw blurRad="38100" dist="38100" dir="2700000" algn="tl">
                    <a:srgbClr val="000000">
                      <a:alpha val="43137"/>
                    </a:srgbClr>
                  </a:outerShdw>
                </a:effectLst>
              </a:rPr>
              <a:t>the Valley Heights Locomotive Depot Heritage </a:t>
            </a:r>
            <a:r>
              <a:rPr lang="en-AU" sz="2400" b="1" dirty="0" smtClean="0">
                <a:solidFill>
                  <a:schemeClr val="accent1">
                    <a:lumMod val="20000"/>
                    <a:lumOff val="80000"/>
                  </a:schemeClr>
                </a:solidFill>
                <a:effectLst>
                  <a:outerShdw blurRad="38100" dist="38100" dir="2700000" algn="tl">
                    <a:srgbClr val="000000">
                      <a:alpha val="43137"/>
                    </a:srgbClr>
                  </a:outerShdw>
                </a:effectLst>
              </a:rPr>
              <a:t>Museum on </a:t>
            </a:r>
            <a:r>
              <a:rPr lang="en-AU" sz="2400" b="1" dirty="0">
                <a:solidFill>
                  <a:schemeClr val="accent1">
                    <a:lumMod val="20000"/>
                    <a:lumOff val="80000"/>
                  </a:schemeClr>
                </a:solidFill>
                <a:effectLst>
                  <a:outerShdw blurRad="38100" dist="38100" dir="2700000" algn="tl">
                    <a:srgbClr val="000000">
                      <a:alpha val="43137"/>
                    </a:srgbClr>
                  </a:outerShdw>
                </a:effectLst>
              </a:rPr>
              <a:t>the occasion of the depot centenary 2014</a:t>
            </a:r>
            <a:r>
              <a:rPr lang="en-AU" sz="2400" b="1" dirty="0" smtClean="0">
                <a:solidFill>
                  <a:schemeClr val="accent1">
                    <a:lumMod val="20000"/>
                    <a:lumOff val="80000"/>
                  </a:schemeClr>
                </a:solidFill>
                <a:effectLst>
                  <a:outerShdw blurRad="38100" dist="38100" dir="2700000" algn="tl">
                    <a:srgbClr val="000000">
                      <a:alpha val="43137"/>
                    </a:srgbClr>
                  </a:outerShdw>
                </a:effectLst>
              </a:rPr>
              <a:t>.</a:t>
            </a:r>
            <a:endParaRPr lang="en-AU" sz="2400" b="1" dirty="0">
              <a:solidFill>
                <a:schemeClr val="accent1">
                  <a:lumMod val="20000"/>
                  <a:lumOff val="80000"/>
                </a:schemeClr>
              </a:solidFill>
              <a:effectLst>
                <a:outerShdw blurRad="38100" dist="38100" dir="2700000" algn="tl">
                  <a:srgbClr val="000000">
                    <a:alpha val="43137"/>
                  </a:srgbClr>
                </a:outerShdw>
              </a:effectLst>
            </a:endParaRPr>
          </a:p>
        </p:txBody>
      </p:sp>
      <p:sp>
        <p:nvSpPr>
          <p:cNvPr id="6" name="Content Placeholder 5"/>
          <p:cNvSpPr>
            <a:spLocks noGrp="1"/>
          </p:cNvSpPr>
          <p:nvPr>
            <p:ph sz="quarter" idx="4"/>
          </p:nvPr>
        </p:nvSpPr>
        <p:spPr>
          <a:xfrm>
            <a:off x="6172200" y="1690688"/>
            <a:ext cx="5919716" cy="3645587"/>
          </a:xfrm>
        </p:spPr>
        <p:txBody>
          <a:bodyPr>
            <a:normAutofit/>
          </a:bodyPr>
          <a:lstStyle/>
          <a:p>
            <a:r>
              <a:rPr lang="en-AU" sz="2400" b="1" dirty="0" smtClean="0">
                <a:solidFill>
                  <a:schemeClr val="accent1">
                    <a:lumMod val="20000"/>
                    <a:lumOff val="80000"/>
                  </a:schemeClr>
                </a:solidFill>
                <a:effectLst>
                  <a:outerShdw blurRad="38100" dist="38100" dir="2700000" algn="tl">
                    <a:srgbClr val="000000">
                      <a:alpha val="43137"/>
                    </a:srgbClr>
                  </a:outerShdw>
                </a:effectLst>
              </a:rPr>
              <a:t>Photos: Glenbrook </a:t>
            </a:r>
            <a:r>
              <a:rPr lang="en-AU" sz="2400" b="1" dirty="0">
                <a:solidFill>
                  <a:schemeClr val="accent1">
                    <a:lumMod val="20000"/>
                    <a:lumOff val="80000"/>
                  </a:schemeClr>
                </a:solidFill>
                <a:effectLst>
                  <a:outerShdw blurRad="38100" dist="38100" dir="2700000" algn="tl">
                    <a:srgbClr val="000000">
                      <a:alpha val="43137"/>
                    </a:srgbClr>
                  </a:outerShdw>
                </a:effectLst>
              </a:rPr>
              <a:t>&amp; District  </a:t>
            </a:r>
            <a:r>
              <a:rPr lang="en-AU" sz="2400" b="1" dirty="0" smtClean="0">
                <a:solidFill>
                  <a:schemeClr val="accent1">
                    <a:lumMod val="20000"/>
                    <a:lumOff val="80000"/>
                  </a:schemeClr>
                </a:solidFill>
                <a:effectLst>
                  <a:outerShdw blurRad="38100" dist="38100" dir="2700000" algn="tl">
                    <a:srgbClr val="000000">
                      <a:alpha val="43137"/>
                    </a:srgbClr>
                  </a:outerShdw>
                </a:effectLst>
              </a:rPr>
              <a:t>Historical </a:t>
            </a:r>
            <a:r>
              <a:rPr lang="en-AU" sz="2400" b="1" dirty="0">
                <a:solidFill>
                  <a:schemeClr val="accent1">
                    <a:lumMod val="20000"/>
                    <a:lumOff val="80000"/>
                  </a:schemeClr>
                </a:solidFill>
                <a:effectLst>
                  <a:outerShdw blurRad="38100" dist="38100" dir="2700000" algn="tl">
                    <a:srgbClr val="000000">
                      <a:alpha val="43137"/>
                    </a:srgbClr>
                  </a:outerShdw>
                </a:effectLst>
              </a:rPr>
              <a:t>Society (except where otherwise </a:t>
            </a:r>
            <a:r>
              <a:rPr lang="en-AU" sz="2400" b="1" dirty="0" smtClean="0">
                <a:solidFill>
                  <a:schemeClr val="accent1">
                    <a:lumMod val="20000"/>
                    <a:lumOff val="80000"/>
                  </a:schemeClr>
                </a:solidFill>
                <a:effectLst>
                  <a:outerShdw blurRad="38100" dist="38100" dir="2700000" algn="tl">
                    <a:srgbClr val="000000">
                      <a:alpha val="43137"/>
                    </a:srgbClr>
                  </a:outerShdw>
                </a:effectLst>
              </a:rPr>
              <a:t>indicated)</a:t>
            </a:r>
          </a:p>
          <a:p>
            <a:r>
              <a:rPr lang="en-AU" sz="2400" b="1" dirty="0" smtClean="0">
                <a:solidFill>
                  <a:schemeClr val="accent1">
                    <a:lumMod val="20000"/>
                    <a:lumOff val="80000"/>
                  </a:schemeClr>
                </a:solidFill>
                <a:effectLst>
                  <a:outerShdw blurRad="38100" dist="38100" dir="2700000" algn="tl">
                    <a:srgbClr val="000000">
                      <a:alpha val="43137"/>
                    </a:srgbClr>
                  </a:outerShdw>
                </a:effectLst>
              </a:rPr>
              <a:t>Captions</a:t>
            </a:r>
            <a:r>
              <a:rPr lang="en-AU" sz="2400" b="1" dirty="0">
                <a:solidFill>
                  <a:schemeClr val="accent1">
                    <a:lumMod val="20000"/>
                    <a:lumOff val="80000"/>
                  </a:schemeClr>
                </a:solidFill>
                <a:effectLst>
                  <a:outerShdw blurRad="38100" dist="38100" dir="2700000" algn="tl">
                    <a:srgbClr val="000000">
                      <a:alpha val="43137"/>
                    </a:srgbClr>
                  </a:outerShdw>
                </a:effectLst>
              </a:rPr>
              <a:t>: 	Doug </a:t>
            </a:r>
            <a:r>
              <a:rPr lang="en-AU" sz="2400" b="1" dirty="0" smtClean="0">
                <a:solidFill>
                  <a:schemeClr val="accent1">
                    <a:lumMod val="20000"/>
                    <a:lumOff val="80000"/>
                  </a:schemeClr>
                </a:solidFill>
                <a:effectLst>
                  <a:outerShdw blurRad="38100" dist="38100" dir="2700000" algn="tl">
                    <a:srgbClr val="000000">
                      <a:alpha val="43137"/>
                    </a:srgbClr>
                  </a:outerShdw>
                </a:effectLst>
              </a:rPr>
              <a:t>Knowles</a:t>
            </a:r>
          </a:p>
          <a:p>
            <a:r>
              <a:rPr lang="en-AU" sz="2400" b="1" dirty="0" smtClean="0">
                <a:solidFill>
                  <a:schemeClr val="accent1">
                    <a:lumMod val="20000"/>
                    <a:lumOff val="80000"/>
                  </a:schemeClr>
                </a:solidFill>
                <a:effectLst>
                  <a:outerShdw blurRad="38100" dist="38100" dir="2700000" algn="tl">
                    <a:srgbClr val="000000">
                      <a:alpha val="43137"/>
                    </a:srgbClr>
                  </a:outerShdw>
                </a:effectLst>
              </a:rPr>
              <a:t>Motivation</a:t>
            </a:r>
            <a:r>
              <a:rPr lang="en-AU" sz="2400" b="1" dirty="0">
                <a:solidFill>
                  <a:schemeClr val="accent1">
                    <a:lumMod val="20000"/>
                    <a:lumOff val="80000"/>
                  </a:schemeClr>
                </a:solidFill>
                <a:effectLst>
                  <a:outerShdw blurRad="38100" dist="38100" dir="2700000" algn="tl">
                    <a:srgbClr val="000000">
                      <a:alpha val="43137"/>
                    </a:srgbClr>
                  </a:outerShdw>
                </a:effectLst>
              </a:rPr>
              <a:t>:	Sue </a:t>
            </a:r>
            <a:r>
              <a:rPr lang="en-AU" sz="2400" b="1" dirty="0" smtClean="0">
                <a:solidFill>
                  <a:schemeClr val="accent1">
                    <a:lumMod val="20000"/>
                    <a:lumOff val="80000"/>
                  </a:schemeClr>
                </a:solidFill>
                <a:effectLst>
                  <a:outerShdw blurRad="38100" dist="38100" dir="2700000" algn="tl">
                    <a:srgbClr val="000000">
                      <a:alpha val="43137"/>
                    </a:srgbClr>
                  </a:outerShdw>
                </a:effectLst>
              </a:rPr>
              <a:t>Fulton</a:t>
            </a:r>
          </a:p>
          <a:p>
            <a:r>
              <a:rPr lang="en-AU" sz="2400" b="1" dirty="0" smtClean="0">
                <a:solidFill>
                  <a:schemeClr val="accent1">
                    <a:lumMod val="20000"/>
                    <a:lumOff val="80000"/>
                  </a:schemeClr>
                </a:solidFill>
                <a:effectLst>
                  <a:outerShdw blurRad="38100" dist="38100" dir="2700000" algn="tl">
                    <a:srgbClr val="000000">
                      <a:alpha val="43137"/>
                    </a:srgbClr>
                  </a:outerShdw>
                </a:effectLst>
              </a:rPr>
              <a:t>Collation</a:t>
            </a:r>
            <a:r>
              <a:rPr lang="en-AU" sz="2400" b="1" dirty="0">
                <a:solidFill>
                  <a:schemeClr val="accent1">
                    <a:lumMod val="20000"/>
                    <a:lumOff val="80000"/>
                  </a:schemeClr>
                </a:solidFill>
                <a:effectLst>
                  <a:outerShdw blurRad="38100" dist="38100" dir="2700000" algn="tl">
                    <a:srgbClr val="000000">
                      <a:alpha val="43137"/>
                    </a:srgbClr>
                  </a:outerShdw>
                </a:effectLst>
              </a:rPr>
              <a:t>:	Dick </a:t>
            </a:r>
            <a:r>
              <a:rPr lang="en-AU" sz="2400" b="1" dirty="0" err="1" smtClean="0">
                <a:solidFill>
                  <a:schemeClr val="accent1">
                    <a:lumMod val="20000"/>
                    <a:lumOff val="80000"/>
                  </a:schemeClr>
                </a:solidFill>
                <a:effectLst>
                  <a:outerShdw blurRad="38100" dist="38100" dir="2700000" algn="tl">
                    <a:srgbClr val="000000">
                      <a:alpha val="43137"/>
                    </a:srgbClr>
                  </a:outerShdw>
                </a:effectLst>
              </a:rPr>
              <a:t>Morony</a:t>
            </a:r>
            <a:endParaRPr lang="en-AU" sz="2400" b="1" dirty="0" smtClean="0">
              <a:solidFill>
                <a:schemeClr val="accent1">
                  <a:lumMod val="20000"/>
                  <a:lumOff val="80000"/>
                </a:schemeClr>
              </a:solidFill>
              <a:effectLst>
                <a:outerShdw blurRad="38100" dist="38100" dir="2700000" algn="tl">
                  <a:srgbClr val="000000">
                    <a:alpha val="43137"/>
                  </a:srgbClr>
                </a:outerShdw>
              </a:effectLst>
            </a:endParaRPr>
          </a:p>
          <a:p>
            <a:r>
              <a:rPr lang="en-AU" sz="2400" b="1" dirty="0" smtClean="0">
                <a:solidFill>
                  <a:schemeClr val="accent1">
                    <a:lumMod val="20000"/>
                    <a:lumOff val="80000"/>
                  </a:schemeClr>
                </a:solidFill>
                <a:effectLst>
                  <a:outerShdw blurRad="38100" dist="38100" dir="2700000" algn="tl">
                    <a:srgbClr val="000000">
                      <a:alpha val="43137"/>
                    </a:srgbClr>
                  </a:outerShdw>
                </a:effectLst>
              </a:rPr>
              <a:t>Technical</a:t>
            </a:r>
            <a:r>
              <a:rPr lang="en-AU" sz="2400" b="1" dirty="0">
                <a:solidFill>
                  <a:schemeClr val="accent1">
                    <a:lumMod val="20000"/>
                    <a:lumOff val="80000"/>
                  </a:schemeClr>
                </a:solidFill>
                <a:effectLst>
                  <a:outerShdw blurRad="38100" dist="38100" dir="2700000" algn="tl">
                    <a:srgbClr val="000000">
                      <a:alpha val="43137"/>
                    </a:srgbClr>
                  </a:outerShdw>
                </a:effectLst>
              </a:rPr>
              <a:t>:	Ted </a:t>
            </a:r>
            <a:r>
              <a:rPr lang="en-AU" sz="2400" b="1" dirty="0" smtClean="0">
                <a:solidFill>
                  <a:schemeClr val="accent1">
                    <a:lumMod val="20000"/>
                    <a:lumOff val="80000"/>
                  </a:schemeClr>
                </a:solidFill>
                <a:effectLst>
                  <a:outerShdw blurRad="38100" dist="38100" dir="2700000" algn="tl">
                    <a:srgbClr val="000000">
                      <a:alpha val="43137"/>
                    </a:srgbClr>
                  </a:outerShdw>
                </a:effectLst>
              </a:rPr>
              <a:t>Dickson</a:t>
            </a:r>
          </a:p>
          <a:p>
            <a:endParaRPr lang="en-AU" sz="2400" b="1" dirty="0">
              <a:solidFill>
                <a:schemeClr val="accent1">
                  <a:lumMod val="20000"/>
                  <a:lumOff val="80000"/>
                </a:schemeClr>
              </a:solidFill>
              <a:effectLst>
                <a:outerShdw blurRad="38100" dist="38100" dir="2700000" algn="tl">
                  <a:srgbClr val="000000">
                    <a:alpha val="43137"/>
                  </a:srgbClr>
                </a:outerShdw>
              </a:effectLst>
            </a:endParaRPr>
          </a:p>
          <a:p>
            <a:endParaRPr lang="en-AU" sz="2400" dirty="0"/>
          </a:p>
        </p:txBody>
      </p:sp>
      <p:sp>
        <p:nvSpPr>
          <p:cNvPr id="8" name="Content Placeholder 2"/>
          <p:cNvSpPr txBox="1">
            <a:spLocks/>
          </p:cNvSpPr>
          <p:nvPr/>
        </p:nvSpPr>
        <p:spPr>
          <a:xfrm>
            <a:off x="809235" y="4831307"/>
            <a:ext cx="10515600" cy="1173707"/>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ct val="110000"/>
              </a:lnSpc>
            </a:pPr>
            <a:endParaRPr lang="en-AU" i="1" dirty="0">
              <a:solidFill>
                <a:schemeClr val="accent1">
                  <a:lumMod val="20000"/>
                  <a:lumOff val="80000"/>
                </a:schemeClr>
              </a:solidFill>
              <a:effectLst>
                <a:outerShdw blurRad="38100" dist="38100" dir="2700000" algn="tl">
                  <a:srgbClr val="000000">
                    <a:alpha val="43137"/>
                  </a:srgbClr>
                </a:outerShdw>
              </a:effectLst>
            </a:endParaRPr>
          </a:p>
        </p:txBody>
      </p:sp>
      <p:sp>
        <p:nvSpPr>
          <p:cNvPr id="9" name="TextBox 8"/>
          <p:cNvSpPr txBox="1"/>
          <p:nvPr/>
        </p:nvSpPr>
        <p:spPr>
          <a:xfrm>
            <a:off x="1801504" y="4694829"/>
            <a:ext cx="8884693" cy="646331"/>
          </a:xfrm>
          <a:prstGeom prst="rect">
            <a:avLst/>
          </a:prstGeom>
          <a:noFill/>
        </p:spPr>
        <p:txBody>
          <a:bodyPr wrap="square" rtlCol="0">
            <a:spAutoFit/>
          </a:bodyPr>
          <a:lstStyle/>
          <a:p>
            <a:r>
              <a:rPr lang="en-AU" dirty="0" smtClean="0"/>
              <a:t>Photo of round house courtesy of Valley Heights Locomotive Heritage Museum</a:t>
            </a:r>
          </a:p>
          <a:p>
            <a:endParaRPr lang="en-AU" dirty="0"/>
          </a:p>
        </p:txBody>
      </p:sp>
      <p:sp>
        <p:nvSpPr>
          <p:cNvPr id="10" name="TextBox 9"/>
          <p:cNvSpPr txBox="1"/>
          <p:nvPr/>
        </p:nvSpPr>
        <p:spPr>
          <a:xfrm>
            <a:off x="1910687" y="5322625"/>
            <a:ext cx="7601803" cy="646331"/>
          </a:xfrm>
          <a:prstGeom prst="rect">
            <a:avLst/>
          </a:prstGeom>
          <a:noFill/>
        </p:spPr>
        <p:txBody>
          <a:bodyPr wrap="square" rtlCol="0">
            <a:spAutoFit/>
          </a:bodyPr>
          <a:lstStyle/>
          <a:p>
            <a:r>
              <a:rPr lang="en-AU" dirty="0" smtClean="0"/>
              <a:t>Other images used in this presentation have been previously reproduced in many publications and the original ownership is unclear.                                                </a:t>
            </a:r>
            <a:endParaRPr lang="en-AU" dirty="0"/>
          </a:p>
        </p:txBody>
      </p:sp>
    </p:spTree>
    <p:extLst>
      <p:ext uri="{BB962C8B-B14F-4D97-AF65-F5344CB8AC3E}">
        <p14:creationId xmlns:p14="http://schemas.microsoft.com/office/powerpoint/2010/main" xmlns="" val="2891421969"/>
      </p:ext>
    </p:extLst>
  </p:cSld>
  <p:clrMapOvr>
    <a:masterClrMapping/>
  </p:clrMapOvr>
  <mc:AlternateContent xmlns:mc="http://schemas.openxmlformats.org/markup-compatibility/2006">
    <mc:Choice xmlns:p14="http://schemas.microsoft.com/office/powerpoint/2010/main" xmlns="" Requires="p14">
      <p:transition p14:dur="140" advClick="0" advTm="14310">
        <p:split orient="vert"/>
        <p:sndAc>
          <p:stSnd>
            <p:snd r:embed="rId3" name="Slide 21 Credits.wav"/>
          </p:stSnd>
        </p:sndAc>
      </p:transition>
    </mc:Choice>
    <mc:Fallback>
      <p:transition advClick="0" advTm="14310">
        <p:split orient="vert"/>
        <p:sndAc>
          <p:stSnd>
            <p:snd r:embed="rId2" name="Slide 21 Credits.wav"/>
          </p:stSnd>
        </p:sndAc>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213661" y="0"/>
            <a:ext cx="9937551" cy="6967931"/>
          </a:xfrm>
          <a:prstGeom prst="rect">
            <a:avLst/>
          </a:prstGeom>
        </p:spPr>
      </p:pic>
      <p:cxnSp>
        <p:nvCxnSpPr>
          <p:cNvPr id="14" name="Straight Arrow Connector 13"/>
          <p:cNvCxnSpPr/>
          <p:nvPr/>
        </p:nvCxnSpPr>
        <p:spPr>
          <a:xfrm flipV="1">
            <a:off x="5827594" y="4708478"/>
            <a:ext cx="436729" cy="68239"/>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16" name="Straight Arrow Connector 15"/>
          <p:cNvCxnSpPr/>
          <p:nvPr/>
        </p:nvCxnSpPr>
        <p:spPr>
          <a:xfrm flipV="1">
            <a:off x="6796584" y="4339988"/>
            <a:ext cx="518615" cy="40944"/>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19" name="Straight Arrow Connector 18"/>
          <p:cNvCxnSpPr/>
          <p:nvPr/>
        </p:nvCxnSpPr>
        <p:spPr>
          <a:xfrm>
            <a:off x="8024884" y="4121624"/>
            <a:ext cx="600501" cy="0"/>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21" name="Straight Arrow Connector 20"/>
          <p:cNvCxnSpPr/>
          <p:nvPr/>
        </p:nvCxnSpPr>
        <p:spPr>
          <a:xfrm flipH="1">
            <a:off x="9253182" y="3534770"/>
            <a:ext cx="395786" cy="109183"/>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23" name="Straight Arrow Connector 22"/>
          <p:cNvCxnSpPr/>
          <p:nvPr/>
        </p:nvCxnSpPr>
        <p:spPr>
          <a:xfrm flipH="1">
            <a:off x="7519917" y="3514299"/>
            <a:ext cx="504967" cy="95534"/>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25" name="Straight Arrow Connector 24"/>
          <p:cNvCxnSpPr/>
          <p:nvPr/>
        </p:nvCxnSpPr>
        <p:spPr>
          <a:xfrm flipV="1">
            <a:off x="4735773" y="5104263"/>
            <a:ext cx="354842" cy="204716"/>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27" name="Straight Arrow Connector 26"/>
          <p:cNvCxnSpPr/>
          <p:nvPr/>
        </p:nvCxnSpPr>
        <p:spPr>
          <a:xfrm flipH="1" flipV="1">
            <a:off x="9451075" y="6168788"/>
            <a:ext cx="361665" cy="259308"/>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29" name="Straight Arrow Connector 28"/>
          <p:cNvCxnSpPr/>
          <p:nvPr/>
        </p:nvCxnSpPr>
        <p:spPr>
          <a:xfrm flipH="1" flipV="1">
            <a:off x="8024884" y="5513696"/>
            <a:ext cx="464023" cy="54591"/>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31" name="Straight Arrow Connector 30"/>
          <p:cNvCxnSpPr/>
          <p:nvPr/>
        </p:nvCxnSpPr>
        <p:spPr>
          <a:xfrm flipH="1">
            <a:off x="5622878" y="5732060"/>
            <a:ext cx="559558" cy="40943"/>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33" name="Straight Arrow Connector 32"/>
          <p:cNvCxnSpPr/>
          <p:nvPr/>
        </p:nvCxnSpPr>
        <p:spPr>
          <a:xfrm flipH="1">
            <a:off x="3875964" y="5851852"/>
            <a:ext cx="586854" cy="0"/>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35" name="Straight Arrow Connector 34"/>
          <p:cNvCxnSpPr/>
          <p:nvPr/>
        </p:nvCxnSpPr>
        <p:spPr>
          <a:xfrm flipH="1" flipV="1">
            <a:off x="2224585" y="5261212"/>
            <a:ext cx="245660" cy="307075"/>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37" name="Straight Arrow Connector 36"/>
          <p:cNvCxnSpPr/>
          <p:nvPr/>
        </p:nvCxnSpPr>
        <p:spPr>
          <a:xfrm>
            <a:off x="2347415" y="4544704"/>
            <a:ext cx="300251" cy="382138"/>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39" name="Straight Arrow Connector 38"/>
          <p:cNvCxnSpPr/>
          <p:nvPr/>
        </p:nvCxnSpPr>
        <p:spPr>
          <a:xfrm flipV="1">
            <a:off x="3370502" y="5261212"/>
            <a:ext cx="505462" cy="153537"/>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41" name="Straight Arrow Connector 40"/>
          <p:cNvCxnSpPr/>
          <p:nvPr/>
        </p:nvCxnSpPr>
        <p:spPr>
          <a:xfrm flipH="1">
            <a:off x="5827594" y="3514299"/>
            <a:ext cx="436729" cy="20471"/>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43" name="Straight Arrow Connector 42"/>
          <p:cNvCxnSpPr/>
          <p:nvPr/>
        </p:nvCxnSpPr>
        <p:spPr>
          <a:xfrm flipH="1">
            <a:off x="4462818" y="3562066"/>
            <a:ext cx="552239" cy="47767"/>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45" name="Straight Arrow Connector 44"/>
          <p:cNvCxnSpPr/>
          <p:nvPr/>
        </p:nvCxnSpPr>
        <p:spPr>
          <a:xfrm flipH="1" flipV="1">
            <a:off x="3480179" y="3070746"/>
            <a:ext cx="143054" cy="374565"/>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47" name="Straight Arrow Connector 46"/>
          <p:cNvCxnSpPr/>
          <p:nvPr/>
        </p:nvCxnSpPr>
        <p:spPr>
          <a:xfrm flipV="1">
            <a:off x="3623233" y="2565779"/>
            <a:ext cx="546158" cy="81887"/>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51" name="Straight Arrow Connector 50"/>
          <p:cNvCxnSpPr/>
          <p:nvPr/>
        </p:nvCxnSpPr>
        <p:spPr>
          <a:xfrm flipV="1">
            <a:off x="5817111" y="1632141"/>
            <a:ext cx="228847" cy="420615"/>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xmlns="" val="3524301689"/>
      </p:ext>
    </p:extLst>
  </p:cSld>
  <p:clrMapOvr>
    <a:masterClrMapping/>
  </p:clrMapOvr>
  <mc:AlternateContent xmlns:mc="http://schemas.openxmlformats.org/markup-compatibility/2006">
    <mc:Choice xmlns:p14="http://schemas.microsoft.com/office/powerpoint/2010/main" xmlns="" Requires="p14">
      <p:transition p14:dur="180" advClick="0" advTm="18317">
        <p14:reveal/>
      </p:transition>
    </mc:Choice>
    <mc:Fallback>
      <p:transition advClick="0" advTm="18317">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8922" y="2974511"/>
            <a:ext cx="10515600" cy="1325563"/>
          </a:xfrm>
        </p:spPr>
        <p:txBody>
          <a:bodyPr>
            <a:noAutofit/>
          </a:bodyPr>
          <a:lstStyle/>
          <a:p>
            <a:r>
              <a:rPr lang="en-AU" sz="3600" b="1" dirty="0">
                <a:solidFill>
                  <a:schemeClr val="accent1">
                    <a:lumMod val="20000"/>
                    <a:lumOff val="80000"/>
                  </a:schemeClr>
                </a:solidFill>
                <a:effectLst>
                  <a:outerShdw blurRad="38100" dist="38100" dir="2700000" algn="tl">
                    <a:srgbClr val="000000">
                      <a:alpha val="43137"/>
                    </a:srgbClr>
                  </a:outerShdw>
                </a:effectLst>
                <a:latin typeface="+mn-lt"/>
                <a:cs typeface="Arial" panose="020B0604020202020204" pitchFamily="34" charset="0"/>
              </a:rPr>
              <a:t>The limitations of the Zig-</a:t>
            </a:r>
            <a:r>
              <a:rPr lang="en-AU" sz="3600" b="1" dirty="0" err="1">
                <a:solidFill>
                  <a:schemeClr val="accent1">
                    <a:lumMod val="20000"/>
                    <a:lumOff val="80000"/>
                  </a:schemeClr>
                </a:solidFill>
                <a:effectLst>
                  <a:outerShdw blurRad="38100" dist="38100" dir="2700000" algn="tl">
                    <a:srgbClr val="000000">
                      <a:alpha val="43137"/>
                    </a:srgbClr>
                  </a:outerShdw>
                </a:effectLst>
                <a:latin typeface="+mn-lt"/>
                <a:cs typeface="Arial" panose="020B0604020202020204" pitchFamily="34" charset="0"/>
              </a:rPr>
              <a:t>Zag</a:t>
            </a:r>
            <a:r>
              <a:rPr lang="en-AU" sz="3600" b="1" dirty="0">
                <a:solidFill>
                  <a:schemeClr val="accent1">
                    <a:lumMod val="20000"/>
                    <a:lumOff val="80000"/>
                  </a:schemeClr>
                </a:solidFill>
                <a:effectLst>
                  <a:outerShdw blurRad="38100" dist="38100" dir="2700000" algn="tl">
                    <a:srgbClr val="000000">
                      <a:alpha val="43137"/>
                    </a:srgbClr>
                  </a:outerShdw>
                </a:effectLst>
                <a:latin typeface="+mn-lt"/>
                <a:cs typeface="Arial" panose="020B0604020202020204" pitchFamily="34" charset="0"/>
              </a:rPr>
              <a:t> were later eased by building a single track tunnel through the top of the ridge in 1892</a:t>
            </a:r>
            <a:r>
              <a:rPr lang="en-AU" sz="3600" b="1" dirty="0" smtClean="0">
                <a:solidFill>
                  <a:schemeClr val="accent1">
                    <a:lumMod val="20000"/>
                    <a:lumOff val="80000"/>
                  </a:schemeClr>
                </a:solidFill>
                <a:effectLst>
                  <a:outerShdw blurRad="38100" dist="38100" dir="2700000" algn="tl">
                    <a:srgbClr val="000000">
                      <a:alpha val="43137"/>
                    </a:srgbClr>
                  </a:outerShdw>
                </a:effectLst>
                <a:latin typeface="+mn-lt"/>
                <a:cs typeface="Arial" panose="020B0604020202020204" pitchFamily="34" charset="0"/>
              </a:rPr>
              <a:t>.</a:t>
            </a:r>
            <a:br>
              <a:rPr lang="en-AU" sz="3600" b="1" dirty="0" smtClean="0">
                <a:solidFill>
                  <a:schemeClr val="accent1">
                    <a:lumMod val="20000"/>
                    <a:lumOff val="80000"/>
                  </a:schemeClr>
                </a:solidFill>
                <a:effectLst>
                  <a:outerShdw blurRad="38100" dist="38100" dir="2700000" algn="tl">
                    <a:srgbClr val="000000">
                      <a:alpha val="43137"/>
                    </a:srgbClr>
                  </a:outerShdw>
                </a:effectLst>
                <a:latin typeface="+mn-lt"/>
                <a:cs typeface="Arial" panose="020B0604020202020204" pitchFamily="34" charset="0"/>
              </a:rPr>
            </a:br>
            <a:r>
              <a:rPr lang="en-AU" sz="3600" b="1" dirty="0">
                <a:solidFill>
                  <a:schemeClr val="accent1">
                    <a:lumMod val="20000"/>
                    <a:lumOff val="80000"/>
                  </a:schemeClr>
                </a:solidFill>
                <a:effectLst>
                  <a:outerShdw blurRad="38100" dist="38100" dir="2700000" algn="tl">
                    <a:srgbClr val="000000">
                      <a:alpha val="43137"/>
                    </a:srgbClr>
                  </a:outerShdw>
                </a:effectLst>
                <a:latin typeface="+mn-lt"/>
                <a:cs typeface="Arial" panose="020B0604020202020204" pitchFamily="34" charset="0"/>
              </a:rPr>
              <a:t/>
            </a:r>
            <a:br>
              <a:rPr lang="en-AU" sz="3600" b="1" dirty="0">
                <a:solidFill>
                  <a:schemeClr val="accent1">
                    <a:lumMod val="20000"/>
                    <a:lumOff val="80000"/>
                  </a:schemeClr>
                </a:solidFill>
                <a:effectLst>
                  <a:outerShdw blurRad="38100" dist="38100" dir="2700000" algn="tl">
                    <a:srgbClr val="000000">
                      <a:alpha val="43137"/>
                    </a:srgbClr>
                  </a:outerShdw>
                </a:effectLst>
                <a:latin typeface="+mn-lt"/>
                <a:cs typeface="Arial" panose="020B0604020202020204" pitchFamily="34" charset="0"/>
              </a:rPr>
            </a:br>
            <a:r>
              <a:rPr lang="en-AU" sz="3600" b="1" dirty="0">
                <a:solidFill>
                  <a:schemeClr val="accent1">
                    <a:lumMod val="20000"/>
                    <a:lumOff val="80000"/>
                  </a:schemeClr>
                </a:solidFill>
                <a:effectLst>
                  <a:outerShdw blurRad="38100" dist="38100" dir="2700000" algn="tl">
                    <a:srgbClr val="000000">
                      <a:alpha val="43137"/>
                    </a:srgbClr>
                  </a:outerShdw>
                </a:effectLst>
                <a:latin typeface="+mn-lt"/>
                <a:cs typeface="Arial" panose="020B0604020202020204" pitchFamily="34" charset="0"/>
              </a:rPr>
              <a:t>The single track tunnel caused almost as many problems as it was supposed to solve, so by 1910 it was decided to build a double track railway through the Glenbrook Creek gorge.</a:t>
            </a:r>
            <a:br>
              <a:rPr lang="en-AU" sz="3600" b="1" dirty="0">
                <a:solidFill>
                  <a:schemeClr val="accent1">
                    <a:lumMod val="20000"/>
                    <a:lumOff val="80000"/>
                  </a:schemeClr>
                </a:solidFill>
                <a:effectLst>
                  <a:outerShdw blurRad="38100" dist="38100" dir="2700000" algn="tl">
                    <a:srgbClr val="000000">
                      <a:alpha val="43137"/>
                    </a:srgbClr>
                  </a:outerShdw>
                </a:effectLst>
                <a:latin typeface="+mn-lt"/>
                <a:cs typeface="Arial" panose="020B0604020202020204" pitchFamily="34" charset="0"/>
              </a:rPr>
            </a:br>
            <a:r>
              <a:rPr lang="en-AU" sz="3600" b="1" dirty="0">
                <a:solidFill>
                  <a:schemeClr val="accent1">
                    <a:lumMod val="20000"/>
                    <a:lumOff val="80000"/>
                  </a:schemeClr>
                </a:solidFill>
                <a:effectLst>
                  <a:outerShdw blurRad="38100" dist="38100" dir="2700000" algn="tl">
                    <a:srgbClr val="000000">
                      <a:alpha val="43137"/>
                    </a:srgbClr>
                  </a:outerShdw>
                </a:effectLst>
                <a:latin typeface="+mn-lt"/>
                <a:cs typeface="Arial" panose="020B0604020202020204" pitchFamily="34" charset="0"/>
              </a:rPr>
              <a:t/>
            </a:r>
            <a:br>
              <a:rPr lang="en-AU" sz="3600" b="1" dirty="0">
                <a:solidFill>
                  <a:schemeClr val="accent1">
                    <a:lumMod val="20000"/>
                    <a:lumOff val="80000"/>
                  </a:schemeClr>
                </a:solidFill>
                <a:effectLst>
                  <a:outerShdw blurRad="38100" dist="38100" dir="2700000" algn="tl">
                    <a:srgbClr val="000000">
                      <a:alpha val="43137"/>
                    </a:srgbClr>
                  </a:outerShdw>
                </a:effectLst>
                <a:latin typeface="+mn-lt"/>
                <a:cs typeface="Arial" panose="020B0604020202020204" pitchFamily="34" charset="0"/>
              </a:rPr>
            </a:br>
            <a:r>
              <a:rPr lang="en-AU" sz="3600" b="1" dirty="0" smtClean="0">
                <a:solidFill>
                  <a:schemeClr val="accent1">
                    <a:lumMod val="20000"/>
                    <a:lumOff val="80000"/>
                  </a:schemeClr>
                </a:solidFill>
                <a:effectLst>
                  <a:outerShdw blurRad="38100" dist="38100" dir="2700000" algn="tl">
                    <a:srgbClr val="000000">
                      <a:alpha val="43137"/>
                    </a:srgbClr>
                  </a:outerShdw>
                </a:effectLst>
                <a:latin typeface="+mn-lt"/>
                <a:cs typeface="Arial" panose="020B0604020202020204" pitchFamily="34" charset="0"/>
              </a:rPr>
              <a:t>This </a:t>
            </a:r>
            <a:r>
              <a:rPr lang="en-AU" sz="3600" b="1" dirty="0">
                <a:solidFill>
                  <a:schemeClr val="accent1">
                    <a:lumMod val="20000"/>
                    <a:lumOff val="80000"/>
                  </a:schemeClr>
                </a:solidFill>
                <a:effectLst>
                  <a:outerShdw blurRad="38100" dist="38100" dir="2700000" algn="tl">
                    <a:srgbClr val="000000">
                      <a:alpha val="43137"/>
                    </a:srgbClr>
                  </a:outerShdw>
                </a:effectLst>
                <a:latin typeface="+mn-lt"/>
                <a:cs typeface="Arial" panose="020B0604020202020204" pitchFamily="34" charset="0"/>
              </a:rPr>
              <a:t>route through the gorge is in use to this day and provides easily worked grades as far as Valley H</a:t>
            </a:r>
            <a:r>
              <a:rPr lang="en-AU" sz="3600" b="1" dirty="0">
                <a:solidFill>
                  <a:schemeClr val="accent1">
                    <a:lumMod val="20000"/>
                    <a:lumOff val="80000"/>
                  </a:schemeClr>
                </a:solidFill>
                <a:latin typeface="+mn-lt"/>
                <a:cs typeface="Arial" panose="020B0604020202020204" pitchFamily="34" charset="0"/>
              </a:rPr>
              <a:t>eights.</a:t>
            </a:r>
            <a:br>
              <a:rPr lang="en-AU" sz="3600" b="1" dirty="0">
                <a:solidFill>
                  <a:schemeClr val="accent1">
                    <a:lumMod val="20000"/>
                    <a:lumOff val="80000"/>
                  </a:schemeClr>
                </a:solidFill>
                <a:latin typeface="+mn-lt"/>
                <a:cs typeface="Arial" panose="020B0604020202020204" pitchFamily="34" charset="0"/>
              </a:rPr>
            </a:br>
            <a:endParaRPr lang="en-AU" sz="3600" dirty="0">
              <a:solidFill>
                <a:schemeClr val="accent1">
                  <a:lumMod val="20000"/>
                  <a:lumOff val="80000"/>
                </a:schemeClr>
              </a:solidFill>
              <a:latin typeface="+mn-lt"/>
            </a:endParaRPr>
          </a:p>
        </p:txBody>
      </p:sp>
    </p:spTree>
    <p:extLst>
      <p:ext uri="{BB962C8B-B14F-4D97-AF65-F5344CB8AC3E}">
        <p14:creationId xmlns:p14="http://schemas.microsoft.com/office/powerpoint/2010/main" xmlns="" val="3495862027"/>
      </p:ext>
    </p:extLst>
  </p:cSld>
  <p:clrMapOvr>
    <a:masterClrMapping/>
  </p:clrMapOvr>
  <mc:AlternateContent xmlns:mc="http://schemas.openxmlformats.org/markup-compatibility/2006">
    <mc:Choice xmlns:p14="http://schemas.microsoft.com/office/powerpoint/2010/main" xmlns="" Requires="p14">
      <p:transition p14:dur="200" advClick="0" advTm="20310">
        <p14:reveal/>
      </p:transition>
    </mc:Choice>
    <mc:Fallback>
      <p:transition advClick="0" advTm="2031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xmlns="" val="0"/>
              </a:ext>
            </a:extLst>
          </a:blip>
          <a:stretch>
            <a:fillRect/>
          </a:stretch>
        </p:blipFill>
        <p:spPr>
          <a:xfrm>
            <a:off x="2062312" y="0"/>
            <a:ext cx="8381948" cy="5747152"/>
          </a:xfrm>
        </p:spPr>
      </p:pic>
      <p:sp>
        <p:nvSpPr>
          <p:cNvPr id="5" name="TextBox 4"/>
          <p:cNvSpPr txBox="1"/>
          <p:nvPr/>
        </p:nvSpPr>
        <p:spPr>
          <a:xfrm>
            <a:off x="837126" y="5975797"/>
            <a:ext cx="11204620" cy="707886"/>
          </a:xfrm>
          <a:prstGeom prst="rect">
            <a:avLst/>
          </a:prstGeom>
          <a:noFill/>
        </p:spPr>
        <p:txBody>
          <a:bodyPr wrap="square" rtlCol="0">
            <a:spAutoFit/>
          </a:bodyPr>
          <a:lstStyle/>
          <a:p>
            <a:pPr algn="ctr"/>
            <a:r>
              <a:rPr lang="en-AU" sz="2000" dirty="0" smtClean="0">
                <a:solidFill>
                  <a:schemeClr val="accent1">
                    <a:lumMod val="20000"/>
                    <a:lumOff val="80000"/>
                  </a:schemeClr>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Knapsack Viaduct – viewed from Emu Plains- the first engineering challenge</a:t>
            </a:r>
          </a:p>
          <a:p>
            <a:pPr algn="ctr"/>
            <a:r>
              <a:rPr lang="en-AU" sz="2000" i="1" dirty="0" smtClean="0">
                <a:solidFill>
                  <a:schemeClr val="accent1">
                    <a:lumMod val="20000"/>
                    <a:lumOff val="80000"/>
                  </a:schemeClr>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Photo 1880</a:t>
            </a:r>
            <a:endParaRPr lang="en-AU" sz="2000" i="1" dirty="0">
              <a:solidFill>
                <a:schemeClr val="accent1">
                  <a:lumMod val="20000"/>
                  <a:lumOff val="80000"/>
                </a:schemeClr>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xmlns="" val="4245249731"/>
      </p:ext>
    </p:extLst>
  </p:cSld>
  <p:clrMapOvr>
    <a:masterClrMapping/>
  </p:clrMapOvr>
  <mc:AlternateContent xmlns:mc="http://schemas.openxmlformats.org/markup-compatibility/2006">
    <mc:Choice xmlns:p14="http://schemas.microsoft.com/office/powerpoint/2010/main" xmlns="" Requires="p14">
      <p:transition p14:dur="160" advClick="0" advTm="16310">
        <p14:reveal/>
        <p:sndAc>
          <p:stSnd>
            <p:snd r:embed="rId5" name="Slide5.wav"/>
          </p:stSnd>
        </p:sndAc>
      </p:transition>
    </mc:Choice>
    <mc:Fallback>
      <p:transition advClick="0" advTm="16310">
        <p:fade/>
        <p:sndAc>
          <p:stSnd>
            <p:snd r:embed="rId3" name="Slide5.wav"/>
          </p:stSnd>
        </p:sndAc>
      </p:transition>
    </mc:Fallback>
  </mc:AlternateContent>
  <p:timing>
    <p:tnLst>
      <p:par>
        <p:cTn id="1" dur="indefinite" restart="never" nodeType="tmRoot"/>
      </p:par>
    </p:tnLst>
  </p:timing>
  <p:extLst mod="1">
    <p:ext uri="{E180D4A7-C9FB-4DFB-919C-405C955672EB}">
      <p14:showEvtLst xmlns:p14="http://schemas.microsoft.com/office/powerpoint/2010/main" xmlns="">
        <p14:playEvt time="7354" objId="14"/>
        <p14:stopEvt time="21677" objId="14"/>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1895491" y="212980"/>
            <a:ext cx="8499366" cy="5953215"/>
          </a:xfrm>
        </p:spPr>
      </p:pic>
      <p:sp>
        <p:nvSpPr>
          <p:cNvPr id="3" name="TextBox 2"/>
          <p:cNvSpPr txBox="1"/>
          <p:nvPr/>
        </p:nvSpPr>
        <p:spPr>
          <a:xfrm>
            <a:off x="838200" y="6318340"/>
            <a:ext cx="10108842" cy="738664"/>
          </a:xfrm>
          <a:prstGeom prst="rect">
            <a:avLst/>
          </a:prstGeom>
          <a:noFill/>
        </p:spPr>
        <p:txBody>
          <a:bodyPr wrap="square" rtlCol="0">
            <a:spAutoFit/>
          </a:bodyPr>
          <a:lstStyle/>
          <a:p>
            <a:pPr algn="ctr"/>
            <a:r>
              <a:rPr lang="en-AU" sz="2400" dirty="0" smtClean="0">
                <a:solidFill>
                  <a:schemeClr val="accent1">
                    <a:lumMod val="20000"/>
                    <a:lumOff val="80000"/>
                  </a:schemeClr>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Knapsack Viaduct </a:t>
            </a:r>
            <a:r>
              <a:rPr lang="en-AU" sz="2400" i="1" dirty="0" smtClean="0">
                <a:solidFill>
                  <a:schemeClr val="accent1">
                    <a:lumMod val="20000"/>
                    <a:lumOff val="80000"/>
                  </a:schemeClr>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Photo 2010</a:t>
            </a:r>
          </a:p>
          <a:p>
            <a:pPr algn="ctr"/>
            <a:endParaRPr lang="en-AU" dirty="0"/>
          </a:p>
        </p:txBody>
      </p:sp>
    </p:spTree>
    <p:extLst>
      <p:ext uri="{BB962C8B-B14F-4D97-AF65-F5344CB8AC3E}">
        <p14:creationId xmlns:p14="http://schemas.microsoft.com/office/powerpoint/2010/main" xmlns="" val="2650471735"/>
      </p:ext>
    </p:extLst>
  </p:cSld>
  <p:clrMapOvr>
    <a:masterClrMapping/>
  </p:clrMapOvr>
  <mc:AlternateContent xmlns:mc="http://schemas.openxmlformats.org/markup-compatibility/2006">
    <mc:Choice xmlns:p14="http://schemas.microsoft.com/office/powerpoint/2010/main" xmlns="" Requires="p14">
      <p:transition p14:dur="150" advClick="0" advTm="15310">
        <p14:reveal/>
        <p:sndAc>
          <p:stSnd>
            <p:snd r:embed="rId4" name="Slide 6.wav"/>
          </p:stSnd>
        </p:sndAc>
      </p:transition>
    </mc:Choice>
    <mc:Fallback>
      <p:transition advClick="0" advTm="15310">
        <p:fade/>
        <p:sndAc>
          <p:stSnd>
            <p:snd r:embed="rId2" name="Slide 6.wav"/>
          </p:stSnd>
        </p:sndAc>
      </p:transition>
    </mc:Fallback>
  </mc:AlternateContent>
  <p:timing>
    <p:tnLst>
      <p:par>
        <p:cTn id="1" dur="indefinite" restart="never" nodeType="tmRoot"/>
      </p:par>
    </p:tnLst>
  </p:timing>
  <p:extLst mod="1">
    <p:ext uri="{E180D4A7-C9FB-4DFB-919C-405C955672EB}">
      <p14:showEvtLst xmlns:p14="http://schemas.microsoft.com/office/powerpoint/2010/main" xmlns="">
        <p14:playEvt time="2145" objId="10"/>
        <p14:stopEvt time="13551" objId="10"/>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1817745" y="0"/>
            <a:ext cx="8360892" cy="6271934"/>
          </a:xfrm>
        </p:spPr>
      </p:pic>
      <p:sp>
        <p:nvSpPr>
          <p:cNvPr id="3" name="TextBox 2"/>
          <p:cNvSpPr txBox="1"/>
          <p:nvPr/>
        </p:nvSpPr>
        <p:spPr>
          <a:xfrm>
            <a:off x="218364" y="6400800"/>
            <a:ext cx="11559654" cy="569387"/>
          </a:xfrm>
          <a:prstGeom prst="rect">
            <a:avLst/>
          </a:prstGeom>
          <a:noFill/>
        </p:spPr>
        <p:txBody>
          <a:bodyPr wrap="square" rtlCol="0">
            <a:spAutoFit/>
          </a:bodyPr>
          <a:lstStyle/>
          <a:p>
            <a:pPr algn="ctr"/>
            <a:r>
              <a:rPr lang="en-AU" sz="2000" dirty="0" smtClean="0">
                <a:solidFill>
                  <a:schemeClr val="accent1">
                    <a:lumMod val="20000"/>
                    <a:lumOff val="80000"/>
                  </a:schemeClr>
                </a:solidFill>
                <a:effectLst>
                  <a:outerShdw blurRad="38100" dist="38100" dir="2700000" algn="tl">
                    <a:srgbClr val="000000">
                      <a:alpha val="43137"/>
                    </a:srgbClr>
                  </a:outerShdw>
                </a:effectLst>
                <a:latin typeface="Calibri" panose="020F0502020204030204" pitchFamily="34" charset="0"/>
                <a:ea typeface="Verdana" panose="020B0604030504040204" pitchFamily="34" charset="0"/>
                <a:cs typeface="Verdana" panose="020B0604030504040204" pitchFamily="34" charset="0"/>
              </a:rPr>
              <a:t>Lucasville </a:t>
            </a:r>
            <a:r>
              <a:rPr lang="en-AU" sz="2000" dirty="0">
                <a:solidFill>
                  <a:schemeClr val="accent1">
                    <a:lumMod val="20000"/>
                    <a:lumOff val="80000"/>
                  </a:schemeClr>
                </a:solidFill>
                <a:effectLst>
                  <a:outerShdw blurRad="38100" dist="38100" dir="2700000" algn="tl">
                    <a:srgbClr val="000000">
                      <a:alpha val="43137"/>
                    </a:srgbClr>
                  </a:outerShdw>
                </a:effectLst>
                <a:latin typeface="Calibri" panose="020F0502020204030204" pitchFamily="34" charset="0"/>
                <a:ea typeface="Verdana" panose="020B0604030504040204" pitchFamily="34" charset="0"/>
                <a:cs typeface="Verdana" panose="020B0604030504040204" pitchFamily="34" charset="0"/>
              </a:rPr>
              <a:t>s</a:t>
            </a:r>
            <a:r>
              <a:rPr lang="en-AU" sz="2000" dirty="0" smtClean="0">
                <a:solidFill>
                  <a:schemeClr val="accent1">
                    <a:lumMod val="20000"/>
                    <a:lumOff val="80000"/>
                  </a:schemeClr>
                </a:solidFill>
                <a:effectLst>
                  <a:outerShdw blurRad="38100" dist="38100" dir="2700000" algn="tl">
                    <a:srgbClr val="000000">
                      <a:alpha val="43137"/>
                    </a:srgbClr>
                  </a:outerShdw>
                </a:effectLst>
                <a:latin typeface="Calibri" panose="020F0502020204030204" pitchFamily="34" charset="0"/>
                <a:ea typeface="Verdana" panose="020B0604030504040204" pitchFamily="34" charset="0"/>
                <a:cs typeface="Verdana" panose="020B0604030504040204" pitchFamily="34" charset="0"/>
              </a:rPr>
              <a:t>tation platform built 1874. </a:t>
            </a:r>
            <a:r>
              <a:rPr lang="en-AU" sz="2000" i="1" dirty="0" smtClean="0">
                <a:solidFill>
                  <a:schemeClr val="accent1">
                    <a:lumMod val="20000"/>
                    <a:lumOff val="80000"/>
                  </a:schemeClr>
                </a:solidFill>
                <a:effectLst>
                  <a:outerShdw blurRad="38100" dist="38100" dir="2700000" algn="tl">
                    <a:srgbClr val="000000">
                      <a:alpha val="43137"/>
                    </a:srgbClr>
                  </a:outerShdw>
                </a:effectLst>
                <a:latin typeface="Calibri" panose="020F0502020204030204" pitchFamily="34" charset="0"/>
                <a:ea typeface="Verdana" panose="020B0604030504040204" pitchFamily="34" charset="0"/>
                <a:cs typeface="Verdana" panose="020B0604030504040204" pitchFamily="34" charset="0"/>
              </a:rPr>
              <a:t>Photo 2010</a:t>
            </a:r>
          </a:p>
          <a:p>
            <a:pPr algn="ctr"/>
            <a:endParaRPr lang="en-AU" sz="11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xmlns="" val="1812176255"/>
      </p:ext>
    </p:extLst>
  </p:cSld>
  <p:clrMapOvr>
    <a:masterClrMapping/>
  </p:clrMapOvr>
  <mc:AlternateContent xmlns:mc="http://schemas.openxmlformats.org/markup-compatibility/2006">
    <mc:Choice xmlns:p14="http://schemas.microsoft.com/office/powerpoint/2010/main" xmlns="" Requires="p14">
      <p:transition p14:dur="150" advClick="0" advTm="15310">
        <p14:reveal/>
        <p:sndAc>
          <p:stSnd>
            <p:snd r:embed="rId4" name="Slide 7.wav"/>
          </p:stSnd>
        </p:sndAc>
      </p:transition>
    </mc:Choice>
    <mc:Fallback>
      <p:transition advClick="0" advTm="15310">
        <p:fade/>
        <p:sndAc>
          <p:stSnd>
            <p:snd r:embed="rId2" name="Slide 7.wav"/>
          </p:stSnd>
        </p:sndAc>
      </p:transition>
    </mc:Fallback>
  </mc:AlternateContent>
  <p:timing>
    <p:tnLst>
      <p:par>
        <p:cTn id="1" dur="indefinite" restart="never" nodeType="tmRoot"/>
      </p:par>
    </p:tnLst>
  </p:timing>
  <p:extLst mod="1">
    <p:ext uri="{E180D4A7-C9FB-4DFB-919C-405C955672EB}">
      <p14:showEvtLst xmlns:p14="http://schemas.microsoft.com/office/powerpoint/2010/main" xmlns="">
        <p14:playEvt time="1990" objId="6"/>
        <p14:stopEvt time="15174" objId="6"/>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03AIMG_3159.jpg"/>
          <p:cNvPicPr>
            <a:picLocks noGrp="1" noChangeAspect="1"/>
          </p:cNvPicPr>
          <p:nvPr>
            <p:ph idx="1"/>
          </p:nvPr>
        </p:nvPicPr>
        <p:blipFill>
          <a:blip r:embed="rId2" cstate="print"/>
          <a:stretch>
            <a:fillRect/>
          </a:stretch>
        </p:blipFill>
        <p:spPr>
          <a:xfrm>
            <a:off x="1378424" y="450376"/>
            <a:ext cx="9853683" cy="6407623"/>
          </a:xfrm>
        </p:spPr>
      </p:pic>
    </p:spTree>
  </p:cSld>
  <p:clrMapOvr>
    <a:masterClrMapping/>
  </p:clrMapOvr>
  <mc:AlternateContent xmlns:mc="http://schemas.openxmlformats.org/markup-compatibility/2006">
    <mc:Choice xmlns:p14="http://schemas.microsoft.com/office/powerpoint/2010/main" xmlns="" Requires="p14">
      <p:transition p14:dur="180" advClick="0" advTm="18317">
        <p:split orient="vert"/>
      </p:transition>
    </mc:Choice>
    <mc:Fallback>
      <p:transition advClick="0" advTm="18317">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1403431" y="0"/>
            <a:ext cx="9691061" cy="6036052"/>
          </a:xfrm>
        </p:spPr>
      </p:pic>
      <p:sp>
        <p:nvSpPr>
          <p:cNvPr id="3" name="TextBox 2"/>
          <p:cNvSpPr txBox="1"/>
          <p:nvPr/>
        </p:nvSpPr>
        <p:spPr>
          <a:xfrm>
            <a:off x="1687132" y="6101095"/>
            <a:ext cx="9666668" cy="707886"/>
          </a:xfrm>
          <a:prstGeom prst="rect">
            <a:avLst/>
          </a:prstGeom>
          <a:noFill/>
        </p:spPr>
        <p:txBody>
          <a:bodyPr wrap="square" rtlCol="0">
            <a:spAutoFit/>
          </a:bodyPr>
          <a:lstStyle/>
          <a:p>
            <a:pPr algn="ctr"/>
            <a:r>
              <a:rPr lang="en-AU" sz="2000" dirty="0" smtClean="0">
                <a:solidFill>
                  <a:schemeClr val="accent1">
                    <a:lumMod val="20000"/>
                    <a:lumOff val="80000"/>
                  </a:schemeClr>
                </a:solidFill>
                <a:ea typeface="Verdana" panose="020B0604030504040204" pitchFamily="34" charset="0"/>
                <a:cs typeface="Verdana" panose="020B0604030504040204" pitchFamily="34" charset="0"/>
              </a:rPr>
              <a:t>Top road of Zig </a:t>
            </a:r>
            <a:r>
              <a:rPr lang="en-AU" sz="2000" dirty="0" err="1" smtClean="0">
                <a:solidFill>
                  <a:schemeClr val="accent1">
                    <a:lumMod val="20000"/>
                    <a:lumOff val="80000"/>
                  </a:schemeClr>
                </a:solidFill>
                <a:ea typeface="Verdana" panose="020B0604030504040204" pitchFamily="34" charset="0"/>
                <a:cs typeface="Verdana" panose="020B0604030504040204" pitchFamily="34" charset="0"/>
              </a:rPr>
              <a:t>Zag</a:t>
            </a:r>
            <a:r>
              <a:rPr lang="en-AU" sz="2000" dirty="0" smtClean="0">
                <a:solidFill>
                  <a:schemeClr val="accent1">
                    <a:lumMod val="20000"/>
                    <a:lumOff val="80000"/>
                  </a:schemeClr>
                </a:solidFill>
                <a:ea typeface="Verdana" panose="020B0604030504040204" pitchFamily="34" charset="0"/>
                <a:cs typeface="Verdana" panose="020B0604030504040204" pitchFamily="34" charset="0"/>
              </a:rPr>
              <a:t> with workers and trolley, looking down towards Emu Plains</a:t>
            </a:r>
          </a:p>
          <a:p>
            <a:pPr algn="ctr"/>
            <a:r>
              <a:rPr lang="en-AU" sz="2000" i="1" dirty="0" smtClean="0">
                <a:solidFill>
                  <a:schemeClr val="accent1">
                    <a:lumMod val="20000"/>
                    <a:lumOff val="80000"/>
                  </a:schemeClr>
                </a:solidFill>
                <a:ea typeface="Verdana" panose="020B0604030504040204" pitchFamily="34" charset="0"/>
                <a:cs typeface="Verdana" panose="020B0604030504040204" pitchFamily="34" charset="0"/>
              </a:rPr>
              <a:t>Photo about 1880 </a:t>
            </a:r>
            <a:endParaRPr lang="en-AU" sz="2000" i="1" dirty="0">
              <a:solidFill>
                <a:schemeClr val="accent1">
                  <a:lumMod val="20000"/>
                  <a:lumOff val="80000"/>
                </a:schemeClr>
              </a:solidFill>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xmlns="" val="1205426928"/>
      </p:ext>
    </p:extLst>
  </p:cSld>
  <p:clrMapOvr>
    <a:masterClrMapping/>
  </p:clrMapOvr>
  <mc:AlternateContent xmlns:mc="http://schemas.openxmlformats.org/markup-compatibility/2006">
    <mc:Choice xmlns:p14="http://schemas.microsoft.com/office/powerpoint/2010/main" xmlns="" Requires="p14">
      <p:transition p14:dur="180" advClick="0" advTm="18310">
        <p14:reveal/>
        <p:sndAc>
          <p:stSnd>
            <p:snd r:embed="rId4" name="Slide 8.wav"/>
          </p:stSnd>
        </p:sndAc>
      </p:transition>
    </mc:Choice>
    <mc:Fallback>
      <p:transition advClick="0" advTm="18310">
        <p:fade/>
        <p:sndAc>
          <p:stSnd>
            <p:snd r:embed="rId2" name="Slide 8.wav"/>
          </p:stSnd>
        </p:sndAc>
      </p:transition>
    </mc:Fallback>
  </mc:AlternateContent>
  <p:timing>
    <p:tnLst>
      <p:par>
        <p:cTn id="1" dur="indefinite" restart="never" nodeType="tmRoot"/>
      </p:par>
    </p:tnLst>
  </p:timing>
  <p:extLst mod="1">
    <p:ext uri="{E180D4A7-C9FB-4DFB-919C-405C955672EB}">
      <p14:showEvtLst xmlns:p14="http://schemas.microsoft.com/office/powerpoint/2010/main" xmlns="">
        <p14:playEvt time="1472" objId="5"/>
        <p14:stopEvt time="34597" objId="5"/>
      </p14:showEvtLst>
    </p:ext>
  </p:extLs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1439</TotalTime>
  <Words>350</Words>
  <Application>Microsoft Office PowerPoint</Application>
  <PresentationFormat>Custom</PresentationFormat>
  <Paragraphs>42</Paragraphs>
  <Slides>25</Slides>
  <Notes>3</Notes>
  <HiddenSlides>0</HiddenSlides>
  <MMClips>1</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   The Great Western Railway 1867  </vt:lpstr>
      <vt:lpstr>Slide 2</vt:lpstr>
      <vt:lpstr>Slide 3</vt:lpstr>
      <vt:lpstr>The limitations of the Zig-Zag were later eased by building a single track tunnel through the top of the ridge in 1892.  The single track tunnel caused almost as many problems as it was supposed to solve, so by 1910 it was decided to build a double track railway through the Glenbrook Creek gorge.  This route through the gorge is in use to this day and provides easily worked grades as far as Valley Heights. </vt:lpstr>
      <vt:lpstr>Slide 5</vt:lpstr>
      <vt:lpstr>Slide 6</vt:lpstr>
      <vt:lpstr>Slide 7</vt:lpstr>
      <vt:lpstr>Slide 8</vt:lpstr>
      <vt:lpstr>Slide 9</vt:lpstr>
      <vt:lpstr>Slide 10</vt:lpstr>
      <vt:lpstr>Slide 11</vt:lpstr>
      <vt:lpstr>Slide 12</vt:lpstr>
      <vt:lpstr>Slide 13</vt:lpstr>
      <vt:lpstr>Slide 14</vt:lpstr>
      <vt:lpstr>Slide 15</vt:lpstr>
      <vt:lpstr>Gatekeepers Cottage ruin- destroyed in 1968 bushfires</vt:lpstr>
      <vt:lpstr>Slide 17</vt:lpstr>
      <vt:lpstr>Slide 18</vt:lpstr>
      <vt:lpstr>Slide 19</vt:lpstr>
      <vt:lpstr>The same location now! Photo September 2013</vt:lpstr>
      <vt:lpstr>Glenbrook Gorge</vt:lpstr>
      <vt:lpstr>Glenbrook Tunnel- the Gorge route also needed a short double track tunnel. </vt:lpstr>
      <vt:lpstr>Slide 23</vt:lpstr>
      <vt:lpstr>Slide 24</vt:lpstr>
      <vt:lpstr>Acknowledgements and Credits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railway</dc:title>
  <dc:creator>Administrator</dc:creator>
  <cp:lastModifiedBy>Denis</cp:lastModifiedBy>
  <cp:revision>175</cp:revision>
  <dcterms:created xsi:type="dcterms:W3CDTF">2013-11-20T05:49:07Z</dcterms:created>
  <dcterms:modified xsi:type="dcterms:W3CDTF">2014-05-08T07:13:00Z</dcterms:modified>
</cp:coreProperties>
</file>